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256" r:id="rId2"/>
    <p:sldId id="299" r:id="rId3"/>
    <p:sldId id="257" r:id="rId4"/>
    <p:sldId id="258" r:id="rId5"/>
    <p:sldId id="259" r:id="rId6"/>
    <p:sldId id="261" r:id="rId7"/>
    <p:sldId id="260" r:id="rId8"/>
    <p:sldId id="288" r:id="rId9"/>
    <p:sldId id="289" r:id="rId10"/>
    <p:sldId id="294" r:id="rId11"/>
    <p:sldId id="295" r:id="rId12"/>
    <p:sldId id="290" r:id="rId13"/>
    <p:sldId id="292" r:id="rId14"/>
    <p:sldId id="291" r:id="rId15"/>
    <p:sldId id="293" r:id="rId16"/>
    <p:sldId id="298" r:id="rId17"/>
    <p:sldId id="296" r:id="rId18"/>
    <p:sldId id="297" r:id="rId19"/>
    <p:sldId id="285" r:id="rId20"/>
    <p:sldId id="263" r:id="rId21"/>
    <p:sldId id="265" r:id="rId22"/>
    <p:sldId id="284" r:id="rId23"/>
    <p:sldId id="280" r:id="rId24"/>
    <p:sldId id="270" r:id="rId25"/>
    <p:sldId id="266" r:id="rId26"/>
    <p:sldId id="275" r:id="rId27"/>
    <p:sldId id="273" r:id="rId28"/>
    <p:sldId id="272" r:id="rId29"/>
    <p:sldId id="278" r:id="rId30"/>
    <p:sldId id="267" r:id="rId31"/>
    <p:sldId id="268" r:id="rId32"/>
    <p:sldId id="269" r:id="rId33"/>
    <p:sldId id="276" r:id="rId34"/>
    <p:sldId id="286" r:id="rId35"/>
    <p:sldId id="300" r:id="rId36"/>
    <p:sldId id="287" r:id="rId37"/>
    <p:sldId id="30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566155-AEA1-4FA9-BAAC-326D36FC90AA}" type="datetimeFigureOut">
              <a:rPr lang="en-US" smtClean="0"/>
              <a:pPr/>
              <a:t>9/28/2011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092FE1-3B5B-4C2C-940F-2EAF7A368A9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Kentucky's Program of Studies for Grades Primary - 12</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a:t>
            </a:r>
            <a:r>
              <a:rPr lang="en-US" baseline="0" dirty="0" smtClean="0"/>
              <a:t> </a:t>
            </a:r>
            <a:r>
              <a:rPr lang="en-US" dirty="0" smtClean="0"/>
              <a:t>provide the material for test developers to create the state assessment (CATS) test items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 </a:t>
            </a:r>
            <a:r>
              <a:rPr lang="en-US" sz="1200" kern="1200" dirty="0" smtClean="0">
                <a:solidFill>
                  <a:schemeClr val="tx1"/>
                </a:solidFill>
                <a:latin typeface="+mn-lt"/>
                <a:ea typeface="+mn-ea"/>
                <a:cs typeface="+mn-cs"/>
              </a:rPr>
              <a:t>Government &amp; Civics, Cultures &amp; Societies, Economics,</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Geography,</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Historical Perspective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 It is critical to the student’s deep understanding of the overall content and is to be used by schools to build a foundation of knowledge, skills, and processes that will enable students to be successful on the Kentucky Core Content Test. These standards are proposed for local instruction and assessment and appear in italics in the Core Content document.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 False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a:t>
            </a:r>
            <a:r>
              <a:rPr lang="en-US" baseline="0" dirty="0" smtClean="0"/>
              <a:t> </a:t>
            </a:r>
            <a:r>
              <a:rPr lang="en-US" dirty="0" smtClean="0"/>
              <a:t>the depth of knowledge and cognitive complexity for the content standard that is appropriate for each grade level for the state assessment.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7. 1</a:t>
            </a:r>
            <a:r>
              <a:rPr lang="en-US" baseline="0" dirty="0" smtClean="0"/>
              <a:t> &amp; 4</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9B092FE1-3B5B-4C2C-940F-2EAF7A368A9E}"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2891A38-A4DE-4817-906E-B9423A0E1353}" type="datetimeFigureOut">
              <a:rPr lang="en-US" smtClean="0"/>
              <a:pPr/>
              <a:t>9/28/2011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FA670B-933F-4F8D-B3C7-4D8E70B98F0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FA670B-933F-4F8D-B3C7-4D8E70B98F0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FA670B-933F-4F8D-B3C7-4D8E70B98F0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FA670B-933F-4F8D-B3C7-4D8E70B98F0F}"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AFA670B-933F-4F8D-B3C7-4D8E70B98F0F}"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AFA670B-933F-4F8D-B3C7-4D8E70B98F0F}"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AFA670B-933F-4F8D-B3C7-4D8E70B98F0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AFA670B-933F-4F8D-B3C7-4D8E70B98F0F}"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2891A38-A4DE-4817-906E-B9423A0E1353}" type="datetimeFigureOut">
              <a:rPr lang="en-US" smtClean="0"/>
              <a:pPr/>
              <a:t>9/28/2011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AFA670B-933F-4F8D-B3C7-4D8E70B98F0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2891A38-A4DE-4817-906E-B9423A0E1353}" type="datetimeFigureOut">
              <a:rPr lang="en-US" smtClean="0"/>
              <a:pPr/>
              <a:t>9/28/2011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AFA670B-933F-4F8D-B3C7-4D8E70B98F0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2891A38-A4DE-4817-906E-B9423A0E1353}" type="datetimeFigureOut">
              <a:rPr lang="en-US" smtClean="0"/>
              <a:pPr/>
              <a:t>9/28/2011</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FA670B-933F-4F8D-B3C7-4D8E70B98F0F}"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891A38-A4DE-4817-906E-B9423A0E1353}" type="datetimeFigureOut">
              <a:rPr lang="en-US" smtClean="0"/>
              <a:pPr/>
              <a:t>9/28/2011</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FA670B-933F-4F8D-B3C7-4D8E70B98F0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ducation.ky.gov/KDE/Instructional+Resources/Curriculum+Documents+and+Resources/Academic+Expectations/" TargetMode="External"/><Relationship Id="rId2" Type="http://schemas.openxmlformats.org/officeDocument/2006/relationships/hyperlink" Target="http://www.education.ky.gov/KDE/Instructional+Resources/Curriculum+Documents+and+Resources/Program+of+Studies" TargetMode="External"/><Relationship Id="rId1" Type="http://schemas.openxmlformats.org/officeDocument/2006/relationships/slideLayout" Target="../slideLayouts/slideLayout2.xml"/><Relationship Id="rId4" Type="http://schemas.openxmlformats.org/officeDocument/2006/relationships/hyperlink" Target="http://www.education.ky.gov/KDE/Instructional+Resources/Curriculum+Documents+and+Resources/Core+Content+for+Assessmen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ationalgeographic.com/xpeditions/standards/matrix.html" TargetMode="External"/><Relationship Id="rId7" Type="http://schemas.openxmlformats.org/officeDocument/2006/relationships/hyperlink" Target="http://www.iste.org/standards.aspx" TargetMode="External"/><Relationship Id="rId2" Type="http://schemas.openxmlformats.org/officeDocument/2006/relationships/hyperlink" Target="http://www.nchs.ucla.edu/Standards/" TargetMode="External"/><Relationship Id="rId1" Type="http://schemas.openxmlformats.org/officeDocument/2006/relationships/slideLayout" Target="../slideLayouts/slideLayout2.xml"/><Relationship Id="rId6" Type="http://schemas.openxmlformats.org/officeDocument/2006/relationships/hyperlink" Target="http://www.apa.org/education/k12/national-standards.aspx" TargetMode="External"/><Relationship Id="rId5" Type="http://schemas.openxmlformats.org/officeDocument/2006/relationships/hyperlink" Target="http://www.councilforeconed.org/ea/program.php?pid=19" TargetMode="External"/><Relationship Id="rId4" Type="http://schemas.openxmlformats.org/officeDocument/2006/relationships/hyperlink" Target="http://www.civiced.org/index.php?page=std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corestandards.org/assets/CCSSI_ELA%20Standards.pdf"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Standards for Teaching Social Studies</a:t>
            </a:r>
            <a:endParaRPr lang="en-US" dirty="0"/>
          </a:p>
        </p:txBody>
      </p:sp>
      <p:sp>
        <p:nvSpPr>
          <p:cNvPr id="3" name="Subtitle 2"/>
          <p:cNvSpPr>
            <a:spLocks noGrp="1"/>
          </p:cNvSpPr>
          <p:nvPr>
            <p:ph type="subTitle" idx="1"/>
          </p:nvPr>
        </p:nvSpPr>
        <p:spPr/>
        <p:txBody>
          <a:bodyPr/>
          <a:lstStyle/>
          <a:p>
            <a:r>
              <a:rPr lang="en-US" dirty="0" smtClean="0"/>
              <a:t>ESE 549 / 749</a:t>
            </a:r>
          </a:p>
          <a:p>
            <a:r>
              <a:rPr lang="en-US" dirty="0" smtClean="0"/>
              <a:t>Eastern </a:t>
            </a:r>
            <a:r>
              <a:rPr lang="en-US" smtClean="0"/>
              <a:t>Kentucky University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Definitions????????</a:t>
            </a:r>
            <a:endParaRPr lang="en-US" dirty="0"/>
          </a:p>
        </p:txBody>
      </p:sp>
      <p:sp>
        <p:nvSpPr>
          <p:cNvPr id="3" name="Title 2"/>
          <p:cNvSpPr>
            <a:spLocks noGrp="1"/>
          </p:cNvSpPr>
          <p:nvPr>
            <p:ph type="title"/>
          </p:nvPr>
        </p:nvSpPr>
        <p:spPr/>
        <p:txBody>
          <a:bodyPr/>
          <a:lstStyle/>
          <a:p>
            <a:r>
              <a:rPr lang="en-US" dirty="0" smtClean="0"/>
              <a:t>Defining the concept: Standard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858000"/>
          </a:xfrm>
        </p:spPr>
        <p:txBody>
          <a:bodyPr>
            <a:normAutofit fontScale="47500" lnSpcReduction="20000"/>
          </a:bodyPr>
          <a:lstStyle/>
          <a:p>
            <a:r>
              <a:rPr lang="en-US" dirty="0" smtClean="0"/>
              <a:t>noun </a:t>
            </a:r>
          </a:p>
          <a:p>
            <a:r>
              <a:rPr lang="en-US" dirty="0" smtClean="0"/>
              <a:t>1. something considered by an authority or by general consent as a basis of comparison; an approved model. </a:t>
            </a:r>
          </a:p>
          <a:p>
            <a:r>
              <a:rPr lang="en-US" dirty="0" smtClean="0"/>
              <a:t>2. an object that is regarded as the usual or most common size or form of its kind: We stock the deluxe models as well as the standards. </a:t>
            </a:r>
          </a:p>
          <a:p>
            <a:r>
              <a:rPr lang="en-US" dirty="0" smtClean="0"/>
              <a:t>3. a rule or principle that is used as a basis for judgment: They tried to establish standards for a new philosophical approach. </a:t>
            </a:r>
          </a:p>
          <a:p>
            <a:r>
              <a:rPr lang="en-US" dirty="0" smtClean="0"/>
              <a:t>4. an average or normal requirement, quality, quantity, level, grade, etc.: His work this week hasn't been up to his usual standard. </a:t>
            </a:r>
          </a:p>
          <a:p>
            <a:r>
              <a:rPr lang="en-US" dirty="0" smtClean="0"/>
              <a:t>5. standards, those morals, ethics, habits, etc., established by authority, custom, or an individual as acceptable: He tried to live up to his father's standards. </a:t>
            </a:r>
          </a:p>
          <a:p>
            <a:r>
              <a:rPr lang="en-US" dirty="0" smtClean="0"/>
              <a:t>EXPAND 6. a grade of beef immediately below good. </a:t>
            </a:r>
          </a:p>
          <a:p>
            <a:r>
              <a:rPr lang="en-US" dirty="0" smtClean="0"/>
              <a:t>7. the authorized exemplar of a unit of weight or measure. </a:t>
            </a:r>
          </a:p>
          <a:p>
            <a:r>
              <a:rPr lang="en-US" dirty="0" smtClean="0"/>
              <a:t>8. a certain commodity in or by which a basic monetary unit is stated. Compare gold standard, silver standard, bimetallism, monometallism. </a:t>
            </a:r>
            <a:endParaRPr lang="en-US" u="sng" dirty="0" smtClean="0"/>
          </a:p>
          <a:p>
            <a:r>
              <a:rPr lang="en-US" dirty="0" smtClean="0"/>
              <a:t>9. the legally established content of full-weight coins. </a:t>
            </a:r>
          </a:p>
          <a:p>
            <a:r>
              <a:rPr lang="en-US" dirty="0" smtClean="0"/>
              <a:t>10. the prescribed degree of fineness for gold or silver. </a:t>
            </a:r>
          </a:p>
          <a:p>
            <a:r>
              <a:rPr lang="en-US" dirty="0" smtClean="0"/>
              <a:t>11. British . a class or grade in elementary schools. </a:t>
            </a:r>
          </a:p>
          <a:p>
            <a:r>
              <a:rPr lang="en-US" dirty="0" smtClean="0"/>
              <a:t>12. a musical piece of sufficiently enduring popularity to be made part of a permanent repertoire, especially a popular song. </a:t>
            </a:r>
          </a:p>
          <a:p>
            <a:r>
              <a:rPr lang="en-US" dirty="0" smtClean="0"/>
              <a:t>13. a flag indicating the presence of a sovereign or public official. </a:t>
            </a:r>
          </a:p>
          <a:p>
            <a:r>
              <a:rPr lang="en-US" dirty="0" smtClean="0"/>
              <a:t>14. a flag, emblematic figure, or other object raised on a pole to indicate the rallying point of an army, fleet, etc. </a:t>
            </a:r>
          </a:p>
          <a:p>
            <a:r>
              <a:rPr lang="en-US" dirty="0" smtClean="0"/>
              <a:t>15. Military . a. any of various military or naval flags. </a:t>
            </a:r>
          </a:p>
          <a:p>
            <a:r>
              <a:rPr lang="en-US" dirty="0" smtClean="0"/>
              <a:t>b. the colors of a mounted unit. </a:t>
            </a:r>
          </a:p>
          <a:p>
            <a:r>
              <a:rPr lang="en-US" dirty="0" smtClean="0"/>
              <a:t>c. ( initial capital letter ) a U.S. Navy radar-guided surface-to-air missile with a range of 10–30 miles (16–48 km). </a:t>
            </a:r>
          </a:p>
          <a:p>
            <a:r>
              <a:rPr lang="en-US" dirty="0" smtClean="0"/>
              <a:t>16. Heraldry . a long, tapering flag or ensign, as of a monarch or a nation. </a:t>
            </a:r>
          </a:p>
          <a:p>
            <a:r>
              <a:rPr lang="en-US" dirty="0" smtClean="0"/>
              <a:t>17. something that stands or is placed upright. </a:t>
            </a:r>
          </a:p>
          <a:p>
            <a:r>
              <a:rPr lang="en-US" dirty="0" smtClean="0"/>
              <a:t>18. a long candlestick or candelabrum used in a church. </a:t>
            </a:r>
          </a:p>
          <a:p>
            <a:r>
              <a:rPr lang="en-US" dirty="0" smtClean="0"/>
              <a:t>19. an upright support or supporting part. </a:t>
            </a:r>
          </a:p>
          <a:p>
            <a:r>
              <a:rPr lang="en-US" dirty="0" smtClean="0"/>
              <a:t>20. Armor . a standing collar of mail. </a:t>
            </a:r>
          </a:p>
          <a:p>
            <a:r>
              <a:rPr lang="en-US" dirty="0" smtClean="0"/>
              <a:t>21. Horticulture . a plant trained or grafted to have a single, erect, treelike stem. </a:t>
            </a:r>
          </a:p>
          <a:p>
            <a:r>
              <a:rPr lang="en-US" dirty="0" smtClean="0"/>
              <a:t>22. Botany . a distinct petal, larger than the rest, of certain flowers; a vexillum. </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List all of the sets of standards that you can remember . . . .</a:t>
            </a:r>
          </a:p>
          <a:p>
            <a:pPr lvl="1"/>
            <a:r>
              <a:rPr lang="en-US" dirty="0" smtClean="0"/>
              <a:t>Local?</a:t>
            </a:r>
          </a:p>
          <a:p>
            <a:pPr lvl="1"/>
            <a:r>
              <a:rPr lang="en-US" dirty="0" smtClean="0"/>
              <a:t>State?</a:t>
            </a:r>
          </a:p>
          <a:p>
            <a:pPr lvl="1"/>
            <a:r>
              <a:rPr lang="en-US" dirty="0" smtClean="0"/>
              <a:t>National?</a:t>
            </a:r>
          </a:p>
        </p:txBody>
      </p:sp>
      <p:sp>
        <p:nvSpPr>
          <p:cNvPr id="4" name="Title 3"/>
          <p:cNvSpPr>
            <a:spLocks noGrp="1"/>
          </p:cNvSpPr>
          <p:nvPr>
            <p:ph type="title"/>
          </p:nvPr>
        </p:nvSpPr>
        <p:spPr/>
        <p:txBody>
          <a:bodyPr/>
          <a:lstStyle/>
          <a:p>
            <a:r>
              <a:rPr lang="en-US" dirty="0" smtClean="0"/>
              <a:t>Preview Activity: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Curriculum  Guides</a:t>
            </a:r>
          </a:p>
          <a:p>
            <a:endParaRPr lang="en-US" dirty="0" smtClean="0"/>
          </a:p>
          <a:p>
            <a:r>
              <a:rPr lang="en-US" dirty="0" smtClean="0"/>
              <a:t>Textbooks</a:t>
            </a:r>
          </a:p>
          <a:p>
            <a:pPr lvl="1"/>
            <a:r>
              <a:rPr lang="en-US" dirty="0" smtClean="0"/>
              <a:t>Texas and California are very influential in setting textbooks standards. . . .Why?</a:t>
            </a:r>
            <a:endParaRPr lang="en-US" dirty="0"/>
          </a:p>
        </p:txBody>
      </p:sp>
      <p:sp>
        <p:nvSpPr>
          <p:cNvPr id="3" name="Title 2"/>
          <p:cNvSpPr>
            <a:spLocks noGrp="1"/>
          </p:cNvSpPr>
          <p:nvPr>
            <p:ph type="title"/>
          </p:nvPr>
        </p:nvSpPr>
        <p:spPr/>
        <p:txBody>
          <a:bodyPr/>
          <a:lstStyle/>
          <a:p>
            <a:r>
              <a:rPr lang="en-US" dirty="0" smtClean="0"/>
              <a:t>Local Standards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19200"/>
            <a:ext cx="8229600" cy="5105400"/>
          </a:xfrm>
        </p:spPr>
        <p:txBody>
          <a:bodyPr>
            <a:normAutofit fontScale="70000" lnSpcReduction="20000"/>
          </a:bodyPr>
          <a:lstStyle/>
          <a:p>
            <a:r>
              <a:rPr lang="en-US" b="1" dirty="0" smtClean="0"/>
              <a:t>Kentucky's Program of Studies for Grades Primary – 12</a:t>
            </a:r>
          </a:p>
          <a:p>
            <a:pPr lvl="1"/>
            <a:r>
              <a:rPr lang="en-US" dirty="0" smtClean="0"/>
              <a:t> the minimum required content standards students shall be taught to meet the high school graduation requirements</a:t>
            </a:r>
          </a:p>
          <a:p>
            <a:pPr lvl="1"/>
            <a:r>
              <a:rPr lang="en-US" sz="1100" dirty="0" smtClean="0">
                <a:hlinkClick r:id="rId2"/>
              </a:rPr>
              <a:t>http://www.education.ky.gov/KDE/Instructional+Resources/Curriculum+Documents+and+Resources/Program+of+Studies</a:t>
            </a:r>
            <a:endParaRPr lang="en-US" sz="1100" dirty="0" smtClean="0"/>
          </a:p>
          <a:p>
            <a:pPr lvl="1"/>
            <a:endParaRPr lang="en-US" dirty="0" smtClean="0"/>
          </a:p>
          <a:p>
            <a:r>
              <a:rPr lang="en-US" b="1" dirty="0" smtClean="0"/>
              <a:t>Kentucky's Learning Goals and Academic Expectations</a:t>
            </a:r>
          </a:p>
          <a:p>
            <a:pPr lvl="1"/>
            <a:r>
              <a:rPr lang="en-US" dirty="0" smtClean="0"/>
              <a:t>Assumptions underlying KERA (1990)</a:t>
            </a:r>
          </a:p>
          <a:p>
            <a:pPr lvl="2"/>
            <a:r>
              <a:rPr lang="en-US" dirty="0" smtClean="0"/>
              <a:t>“All students are capable of learning”</a:t>
            </a:r>
          </a:p>
          <a:p>
            <a:pPr lvl="2"/>
            <a:r>
              <a:rPr lang="en-US" dirty="0" smtClean="0"/>
              <a:t>6 – 7 learning goals – developed into 59 academic expectations</a:t>
            </a:r>
          </a:p>
          <a:p>
            <a:pPr lvl="2"/>
            <a:r>
              <a:rPr lang="en-US" sz="1200" dirty="0" smtClean="0">
                <a:hlinkClick r:id="rId3"/>
              </a:rPr>
              <a:t>http://www.education.ky.gov/KDE/Instructional+Resources/Curriculum+Documents+and+Resources/Academic+Expectations/</a:t>
            </a:r>
            <a:endParaRPr lang="en-US" sz="1200" dirty="0" smtClean="0"/>
          </a:p>
          <a:p>
            <a:endParaRPr lang="en-US" dirty="0" smtClean="0"/>
          </a:p>
          <a:p>
            <a:r>
              <a:rPr lang="en-US" b="1" dirty="0" smtClean="0"/>
              <a:t>Core Content for Assessment </a:t>
            </a:r>
          </a:p>
          <a:p>
            <a:pPr lvl="1"/>
            <a:r>
              <a:rPr lang="en-US" dirty="0" smtClean="0"/>
              <a:t>represents the content that has been identified as essential for all students to know and will be included on the state assessment.</a:t>
            </a:r>
          </a:p>
          <a:p>
            <a:pPr lvl="1"/>
            <a:r>
              <a:rPr lang="en-US" sz="1200" dirty="0" smtClean="0">
                <a:hlinkClick r:id="rId4"/>
              </a:rPr>
              <a:t>http://www.education.ky.gov/KDE/Instructional+Resources/Curriculum+Documents+and+Resources/Core+Content+for+Assessment/</a:t>
            </a:r>
            <a:endParaRPr lang="en-US" sz="1200" dirty="0" smtClean="0"/>
          </a:p>
          <a:p>
            <a:endParaRPr lang="en-US" dirty="0" smtClean="0"/>
          </a:p>
          <a:p>
            <a:r>
              <a:rPr lang="en-US" b="1" dirty="0" smtClean="0"/>
              <a:t>Kentucky </a:t>
            </a:r>
            <a:r>
              <a:rPr lang="en-US" b="1" smtClean="0"/>
              <a:t>Teacher </a:t>
            </a:r>
            <a:r>
              <a:rPr lang="en-US" b="1" smtClean="0"/>
              <a:t>Standards</a:t>
            </a:r>
          </a:p>
          <a:p>
            <a:endParaRPr lang="en-US" b="1" dirty="0" smtClean="0"/>
          </a:p>
          <a:p>
            <a:r>
              <a:rPr lang="en-US" b="1" dirty="0" smtClean="0"/>
              <a:t>EPSB Code of Conduct</a:t>
            </a:r>
            <a:endParaRPr lang="en-US" b="1" dirty="0" smtClean="0"/>
          </a:p>
          <a:p>
            <a:endParaRPr lang="en-US" dirty="0" smtClean="0"/>
          </a:p>
          <a:p>
            <a:r>
              <a:rPr lang="en-US" dirty="0" smtClean="0"/>
              <a:t>Newest addition???????</a:t>
            </a:r>
          </a:p>
          <a:p>
            <a:pPr lvl="1"/>
            <a:endParaRPr lang="en-US" dirty="0" smtClean="0"/>
          </a:p>
          <a:p>
            <a:endParaRPr lang="en-US" dirty="0" smtClean="0"/>
          </a:p>
          <a:p>
            <a:endParaRPr lang="en-US" dirty="0"/>
          </a:p>
        </p:txBody>
      </p:sp>
      <p:sp>
        <p:nvSpPr>
          <p:cNvPr id="4" name="Title 3"/>
          <p:cNvSpPr>
            <a:spLocks noGrp="1"/>
          </p:cNvSpPr>
          <p:nvPr>
            <p:ph type="title"/>
          </p:nvPr>
        </p:nvSpPr>
        <p:spPr/>
        <p:txBody>
          <a:bodyPr/>
          <a:lstStyle/>
          <a:p>
            <a:r>
              <a:rPr lang="en-US" dirty="0" smtClean="0"/>
              <a:t>State Standards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fontScale="70000" lnSpcReduction="20000"/>
          </a:bodyPr>
          <a:lstStyle/>
          <a:p>
            <a:r>
              <a:rPr lang="en-US" dirty="0" smtClean="0"/>
              <a:t>National Council for the Social Studies (NCSS)</a:t>
            </a:r>
          </a:p>
          <a:p>
            <a:pPr lvl="1"/>
            <a:r>
              <a:rPr lang="en-US" i="1" dirty="0" smtClean="0"/>
              <a:t>National Curriculum Standards for Social Studies: A Framework for Teaching, Learning, and Assessment</a:t>
            </a:r>
            <a:r>
              <a:rPr lang="en-US" dirty="0" smtClean="0"/>
              <a:t> </a:t>
            </a:r>
          </a:p>
          <a:p>
            <a:pPr lvl="2"/>
            <a:r>
              <a:rPr lang="en-US" b="1" dirty="0" smtClean="0"/>
              <a:t>Culture:</a:t>
            </a:r>
            <a:r>
              <a:rPr lang="en-US" dirty="0" smtClean="0"/>
              <a:t> Traditions, beliefs, and values of their own groups and society, as well as those of others </a:t>
            </a:r>
          </a:p>
          <a:p>
            <a:pPr lvl="2"/>
            <a:r>
              <a:rPr lang="en-US" b="1" dirty="0" smtClean="0"/>
              <a:t>Time, Continuity, and Change:</a:t>
            </a:r>
            <a:r>
              <a:rPr lang="en-US" dirty="0" smtClean="0"/>
              <a:t> The past, as well as stability and change over time</a:t>
            </a:r>
          </a:p>
          <a:p>
            <a:pPr lvl="2"/>
            <a:r>
              <a:rPr lang="en-US" b="1" dirty="0" smtClean="0"/>
              <a:t>People, Places, and Environments:</a:t>
            </a:r>
            <a:r>
              <a:rPr lang="en-US" dirty="0" smtClean="0"/>
              <a:t> Spatial concepts and relationships</a:t>
            </a:r>
          </a:p>
          <a:p>
            <a:pPr lvl="2"/>
            <a:r>
              <a:rPr lang="en-US" b="1" dirty="0" smtClean="0"/>
              <a:t>Individual Development and Identity:</a:t>
            </a:r>
            <a:r>
              <a:rPr lang="en-US" dirty="0" smtClean="0"/>
              <a:t> Personal identity and cultural contexts</a:t>
            </a:r>
          </a:p>
          <a:p>
            <a:pPr lvl="2"/>
            <a:r>
              <a:rPr lang="en-US" b="1" dirty="0" smtClean="0"/>
              <a:t>Individuals, Groups, and Institutions:</a:t>
            </a:r>
            <a:r>
              <a:rPr lang="en-US" dirty="0" smtClean="0"/>
              <a:t> Types of groups and institutions and their relationships to individuals</a:t>
            </a:r>
          </a:p>
          <a:p>
            <a:pPr lvl="2"/>
            <a:r>
              <a:rPr lang="en-US" b="1" dirty="0" smtClean="0"/>
              <a:t>Power, Authority, and Governance:</a:t>
            </a:r>
            <a:r>
              <a:rPr lang="en-US" dirty="0" smtClean="0"/>
              <a:t> Structure of specific governments and various types of government across time and cultures</a:t>
            </a:r>
          </a:p>
          <a:p>
            <a:pPr lvl="2"/>
            <a:r>
              <a:rPr lang="en-US" b="1" dirty="0" smtClean="0"/>
              <a:t>Production, Distribution, and Consumption:</a:t>
            </a:r>
            <a:r>
              <a:rPr lang="en-US" dirty="0" smtClean="0"/>
              <a:t> Decisions that peoples and governments make when limited resources exceed wants</a:t>
            </a:r>
          </a:p>
          <a:p>
            <a:pPr lvl="2"/>
            <a:r>
              <a:rPr lang="en-US" b="1" dirty="0" smtClean="0"/>
              <a:t>Science, Technology, and Society:</a:t>
            </a:r>
            <a:r>
              <a:rPr lang="en-US" dirty="0" smtClean="0"/>
              <a:t> Influence of science and technology over time on the lives of individuals and societies</a:t>
            </a:r>
          </a:p>
          <a:p>
            <a:pPr lvl="2"/>
            <a:r>
              <a:rPr lang="en-US" b="1" dirty="0" smtClean="0"/>
              <a:t>Global Connections:</a:t>
            </a:r>
            <a:r>
              <a:rPr lang="en-US" dirty="0" smtClean="0"/>
              <a:t> The increasing links of peoples and societies across the world in terms of economy, communication, technology, and other factors</a:t>
            </a:r>
          </a:p>
          <a:p>
            <a:pPr lvl="2"/>
            <a:r>
              <a:rPr lang="en-US" b="1" dirty="0" smtClean="0"/>
              <a:t>Civic Ideals and Practices:</a:t>
            </a:r>
            <a:r>
              <a:rPr lang="en-US" dirty="0" smtClean="0"/>
              <a:t> Ideals, beliefs, values, and practices associated with informed citizenship</a:t>
            </a:r>
          </a:p>
          <a:p>
            <a:pPr lvl="1"/>
            <a:endParaRPr lang="en-US" dirty="0"/>
          </a:p>
        </p:txBody>
      </p:sp>
      <p:sp>
        <p:nvSpPr>
          <p:cNvPr id="3" name="Title 2"/>
          <p:cNvSpPr>
            <a:spLocks noGrp="1"/>
          </p:cNvSpPr>
          <p:nvPr>
            <p:ph type="title"/>
          </p:nvPr>
        </p:nvSpPr>
        <p:spPr/>
        <p:txBody>
          <a:bodyPr/>
          <a:lstStyle/>
          <a:p>
            <a:r>
              <a:rPr lang="en-US" dirty="0" smtClean="0"/>
              <a:t>National Standards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National Center for History  &amp; the National Council for History Standards</a:t>
            </a:r>
          </a:p>
          <a:p>
            <a:pPr lvl="2"/>
            <a:r>
              <a:rPr lang="en-US" i="1" dirty="0" smtClean="0"/>
              <a:t>National Standards for History Basic Edition</a:t>
            </a:r>
            <a:r>
              <a:rPr lang="en-US" dirty="0" smtClean="0"/>
              <a:t>, (1996)</a:t>
            </a:r>
          </a:p>
          <a:p>
            <a:pPr lvl="2"/>
            <a:r>
              <a:rPr lang="en-US" dirty="0" smtClean="0">
                <a:hlinkClick r:id="rId2"/>
              </a:rPr>
              <a:t>http://www.nchs.ucla.edu/Standards/</a:t>
            </a:r>
            <a:endParaRPr lang="en-US" dirty="0" smtClean="0"/>
          </a:p>
          <a:p>
            <a:r>
              <a:rPr lang="en-US" dirty="0" smtClean="0"/>
              <a:t>U.S. National Geography Standards  (1994)</a:t>
            </a:r>
          </a:p>
          <a:p>
            <a:pPr lvl="2"/>
            <a:r>
              <a:rPr lang="en-US" dirty="0" smtClean="0">
                <a:hlinkClick r:id="rId3"/>
              </a:rPr>
              <a:t>http://www.nationalgeographic.com/xpeditions/standards/matrix.html</a:t>
            </a:r>
            <a:endParaRPr lang="en-US" dirty="0" smtClean="0"/>
          </a:p>
          <a:p>
            <a:r>
              <a:rPr lang="en-US" dirty="0" smtClean="0"/>
              <a:t>National Standards for Civics and Government </a:t>
            </a:r>
          </a:p>
          <a:p>
            <a:pPr lvl="2"/>
            <a:r>
              <a:rPr lang="en-US" dirty="0" smtClean="0">
                <a:hlinkClick r:id="rId4"/>
              </a:rPr>
              <a:t>http://www.civiced.org/index.php?page=stds</a:t>
            </a:r>
            <a:endParaRPr lang="en-US" dirty="0" smtClean="0"/>
          </a:p>
          <a:p>
            <a:r>
              <a:rPr lang="en-US" dirty="0" smtClean="0"/>
              <a:t>Council for Economic Education</a:t>
            </a:r>
          </a:p>
          <a:p>
            <a:pPr lvl="2"/>
            <a:r>
              <a:rPr lang="en-US" dirty="0" smtClean="0"/>
              <a:t>National Content Standards in Economics (2010)</a:t>
            </a:r>
          </a:p>
          <a:p>
            <a:pPr lvl="2"/>
            <a:r>
              <a:rPr lang="en-US" dirty="0" smtClean="0">
                <a:hlinkClick r:id="rId5"/>
              </a:rPr>
              <a:t>http://www.councilforeconed.org/ea/program.php?pid=19</a:t>
            </a:r>
            <a:endParaRPr lang="en-US" dirty="0" smtClean="0"/>
          </a:p>
          <a:p>
            <a:r>
              <a:rPr lang="en-US" dirty="0" smtClean="0"/>
              <a:t>National Standards for High School Psychology (2010)</a:t>
            </a:r>
          </a:p>
          <a:p>
            <a:pPr lvl="2"/>
            <a:r>
              <a:rPr lang="en-US" dirty="0" smtClean="0">
                <a:hlinkClick r:id="rId6"/>
              </a:rPr>
              <a:t>http://www.apa.org/education/k12/national-standards.aspx</a:t>
            </a:r>
            <a:endParaRPr lang="en-US" dirty="0" smtClean="0"/>
          </a:p>
          <a:p>
            <a:r>
              <a:rPr lang="en-US" dirty="0" smtClean="0"/>
              <a:t>Education Technology Standards</a:t>
            </a:r>
          </a:p>
          <a:p>
            <a:pPr lvl="2"/>
            <a:r>
              <a:rPr lang="en-US" dirty="0" smtClean="0">
                <a:hlinkClick r:id="rId7"/>
              </a:rPr>
              <a:t>http://www.iste.org/standards.aspx</a:t>
            </a:r>
            <a:endParaRPr lang="en-US" dirty="0" smtClean="0"/>
          </a:p>
          <a:p>
            <a:r>
              <a:rPr lang="en-US" dirty="0" smtClean="0">
                <a:solidFill>
                  <a:schemeClr val="accent2"/>
                </a:solidFill>
              </a:rPr>
              <a:t>COMING SOON . . . . . . . </a:t>
            </a:r>
          </a:p>
          <a:p>
            <a:r>
              <a:rPr lang="en-US" dirty="0" smtClean="0">
                <a:solidFill>
                  <a:schemeClr val="accent2"/>
                </a:solidFill>
              </a:rPr>
              <a:t>National Common Core Social Studies Standards</a:t>
            </a:r>
          </a:p>
          <a:p>
            <a:pPr lvl="2"/>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More National Standards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85000" lnSpcReduction="20000"/>
          </a:bodyPr>
          <a:lstStyle/>
          <a:p>
            <a:r>
              <a:rPr lang="en-US" i="1" dirty="0" smtClean="0"/>
              <a:t>A Nation at Risk </a:t>
            </a:r>
            <a:endParaRPr lang="en-US" dirty="0" smtClean="0"/>
          </a:p>
          <a:p>
            <a:pPr lvl="1"/>
            <a:r>
              <a:rPr lang="en-US" dirty="0" smtClean="0"/>
              <a:t> 1983  - report commissioned by federal Secretary of Education  (who was the president?)</a:t>
            </a:r>
          </a:p>
          <a:p>
            <a:pPr lvl="1"/>
            <a:endParaRPr lang="en-US" dirty="0" smtClean="0"/>
          </a:p>
          <a:p>
            <a:pPr lvl="1"/>
            <a:r>
              <a:rPr lang="en-US" dirty="0" smtClean="0"/>
              <a:t>Started the standards movement in the U. S.</a:t>
            </a:r>
          </a:p>
          <a:p>
            <a:pPr lvl="1"/>
            <a:endParaRPr lang="en-US" dirty="0" smtClean="0"/>
          </a:p>
          <a:p>
            <a:pPr lvl="1"/>
            <a:r>
              <a:rPr lang="en-US" dirty="0" smtClean="0"/>
              <a:t>Said American schools were failing</a:t>
            </a:r>
          </a:p>
          <a:p>
            <a:pPr lvl="2"/>
            <a:r>
              <a:rPr lang="en-US" dirty="0" smtClean="0"/>
              <a:t>"the educational foundations of our society are presently being eroded by a rising tide of mediocrity that threatens our very future as a Nation and a people" </a:t>
            </a:r>
          </a:p>
          <a:p>
            <a:pPr lvl="2"/>
            <a:r>
              <a:rPr lang="en-US" dirty="0" smtClean="0"/>
              <a:t>"If an unfriendly foreign power had attempted to impose on America the mediocre educational performance that exists today, we might well have viewed it as an act of war</a:t>
            </a:r>
          </a:p>
          <a:p>
            <a:pPr lvl="1"/>
            <a:endParaRPr lang="en-US" dirty="0" smtClean="0"/>
          </a:p>
          <a:p>
            <a:pPr lvl="1"/>
            <a:r>
              <a:rPr lang="en-US" dirty="0" smtClean="0"/>
              <a:t>2000  - federal Elementary and Secondary Education Act (ESEA) re-authorized to address standards</a:t>
            </a:r>
          </a:p>
          <a:p>
            <a:pPr lvl="2"/>
            <a:r>
              <a:rPr lang="en-US" dirty="0" smtClean="0"/>
              <a:t> re-christened the No Child Left Behind (NCLB) Act. </a:t>
            </a:r>
            <a:br>
              <a:rPr lang="en-US" dirty="0" smtClean="0"/>
            </a:br>
            <a:endParaRPr lang="en-US" dirty="0"/>
          </a:p>
        </p:txBody>
      </p:sp>
      <p:sp>
        <p:nvSpPr>
          <p:cNvPr id="3" name="Title 2"/>
          <p:cNvSpPr>
            <a:spLocks noGrp="1"/>
          </p:cNvSpPr>
          <p:nvPr>
            <p:ph type="title"/>
          </p:nvPr>
        </p:nvSpPr>
        <p:spPr/>
        <p:txBody>
          <a:bodyPr/>
          <a:lstStyle/>
          <a:p>
            <a:r>
              <a:rPr lang="en-US" dirty="0" smtClean="0"/>
              <a:t>History of Standards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b="1" dirty="0" smtClean="0"/>
              <a:t>Academic standards</a:t>
            </a:r>
            <a:r>
              <a:rPr lang="en-US" dirty="0" smtClean="0"/>
              <a:t> describe what students should know and be able to do in the core academic subjects at each grade level.</a:t>
            </a:r>
            <a:br>
              <a:rPr lang="en-US" dirty="0" smtClean="0"/>
            </a:br>
            <a:r>
              <a:rPr lang="en-US" dirty="0" smtClean="0"/>
              <a:t/>
            </a:r>
            <a:br>
              <a:rPr lang="en-US" dirty="0" smtClean="0"/>
            </a:br>
            <a:endParaRPr lang="en-US" dirty="0" smtClean="0"/>
          </a:p>
          <a:p>
            <a:r>
              <a:rPr lang="en-US" b="1" dirty="0" smtClean="0"/>
              <a:t>Content standards</a:t>
            </a:r>
            <a:r>
              <a:rPr lang="en-US" dirty="0" smtClean="0"/>
              <a:t> describe basic agreement about the body of education knowledge that all students should know.</a:t>
            </a:r>
            <a:br>
              <a:rPr lang="en-US" dirty="0" smtClean="0"/>
            </a:br>
            <a:r>
              <a:rPr lang="en-US" dirty="0" smtClean="0"/>
              <a:t/>
            </a:r>
            <a:br>
              <a:rPr lang="en-US" dirty="0" smtClean="0"/>
            </a:br>
            <a:endParaRPr lang="en-US" dirty="0" smtClean="0"/>
          </a:p>
          <a:p>
            <a:r>
              <a:rPr lang="en-US" b="1" dirty="0" smtClean="0"/>
              <a:t>Performance standards</a:t>
            </a:r>
            <a:r>
              <a:rPr lang="en-US" dirty="0" smtClean="0"/>
              <a:t> describe what level of performance is good enough for students to be described as advanced, proficient, below basic, or by some other performance level. </a:t>
            </a:r>
          </a:p>
          <a:p>
            <a:endParaRPr lang="en-US" dirty="0" smtClean="0"/>
          </a:p>
          <a:p>
            <a:r>
              <a:rPr lang="en-US" b="1" dirty="0" smtClean="0"/>
              <a:t>World-class standards </a:t>
            </a:r>
            <a:r>
              <a:rPr lang="en-US" dirty="0" smtClean="0"/>
              <a:t>– content and performances that are expected of students in other industrialized nations</a:t>
            </a:r>
          </a:p>
          <a:p>
            <a:endParaRPr lang="en-US" dirty="0" smtClean="0"/>
          </a:p>
          <a:p>
            <a:r>
              <a:rPr lang="en-US" b="1" dirty="0" smtClean="0"/>
              <a:t>Opportunity-to-learn standards </a:t>
            </a:r>
            <a:r>
              <a:rPr lang="en-US" dirty="0" smtClean="0"/>
              <a:t>– conditions and resources necessary to give all students an equal chance to meet performance standards</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Types of standards: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&amp; Writing Skills in Social Studies:</a:t>
            </a:r>
            <a:br>
              <a:rPr lang="en-US" dirty="0" smtClean="0"/>
            </a:br>
            <a:r>
              <a:rPr lang="en-US" dirty="0" smtClean="0"/>
              <a:t>Common Core Standards</a:t>
            </a:r>
            <a:endParaRPr lang="en-US" dirty="0"/>
          </a:p>
        </p:txBody>
      </p:sp>
      <p:sp>
        <p:nvSpPr>
          <p:cNvPr id="3" name="Subtitle 2"/>
          <p:cNvSpPr>
            <a:spLocks noGrp="1"/>
          </p:cNvSpPr>
          <p:nvPr>
            <p:ph type="body" idx="1"/>
          </p:nvPr>
        </p:nvSpPr>
        <p:spPr/>
        <p:txBody>
          <a:bodyPr/>
          <a:lstStyle/>
          <a:p>
            <a:r>
              <a:rPr lang="en-US" dirty="0" smtClean="0"/>
              <a:t>New Topic</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Common Core State Standards</a:t>
            </a:r>
            <a:endParaRPr lang="en-US" dirty="0"/>
          </a:p>
        </p:txBody>
      </p:sp>
      <p:sp>
        <p:nvSpPr>
          <p:cNvPr id="3" name="Subtitle 2"/>
          <p:cNvSpPr>
            <a:spLocks noGrp="1"/>
          </p:cNvSpPr>
          <p:nvPr>
            <p:ph type="subTitle" idx="1"/>
          </p:nvPr>
        </p:nvSpPr>
        <p:spPr/>
        <p:txBody>
          <a:bodyPr/>
          <a:lstStyle/>
          <a:p>
            <a:r>
              <a:rPr lang="en-US" dirty="0" smtClean="0"/>
              <a:t>Kentucky’s Literacy Standards for Social Studies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066800" y="152400"/>
            <a:ext cx="6904783" cy="5562600"/>
          </a:xfrm>
          <a:prstGeom prst="rect">
            <a:avLst/>
          </a:prstGeom>
          <a:noFill/>
          <a:ln w="9525">
            <a:noFill/>
            <a:miter lim="800000"/>
            <a:headEnd/>
            <a:tailEnd/>
          </a:ln>
        </p:spPr>
      </p:pic>
      <p:sp>
        <p:nvSpPr>
          <p:cNvPr id="3" name="TextBox 2"/>
          <p:cNvSpPr txBox="1"/>
          <p:nvPr/>
        </p:nvSpPr>
        <p:spPr>
          <a:xfrm>
            <a:off x="762000" y="5029200"/>
            <a:ext cx="7720383" cy="646331"/>
          </a:xfrm>
          <a:prstGeom prst="rect">
            <a:avLst/>
          </a:prstGeom>
          <a:noFill/>
        </p:spPr>
        <p:txBody>
          <a:bodyPr wrap="none" rtlCol="0">
            <a:spAutoFit/>
          </a:bodyPr>
          <a:lstStyle/>
          <a:p>
            <a:r>
              <a:rPr lang="en-US" dirty="0" smtClean="0">
                <a:hlinkClick r:id="rId3"/>
              </a:rPr>
              <a:t>http://www.corestandards.org/assets/CCSSI_ELA%20Standards.pdf</a:t>
            </a:r>
            <a:endParaRPr lang="en-US" dirty="0" smtClean="0"/>
          </a:p>
          <a:p>
            <a:r>
              <a:rPr lang="en-US" dirty="0" smtClean="0"/>
              <a:t>P. 59</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dirty="0" smtClean="0"/>
              <a:t>Do teachers usually assign tasks to practice skills?</a:t>
            </a:r>
          </a:p>
          <a:p>
            <a:pPr>
              <a:buNone/>
            </a:pPr>
            <a:r>
              <a:rPr lang="en-US" dirty="0" smtClean="0"/>
              <a:t/>
            </a:r>
            <a:br>
              <a:rPr lang="en-US" dirty="0" smtClean="0"/>
            </a:br>
            <a:r>
              <a:rPr lang="en-US" i="1" dirty="0" smtClean="0"/>
              <a:t>example </a:t>
            </a:r>
            <a:r>
              <a:rPr lang="en-US" dirty="0" smtClean="0"/>
              <a:t>– “read this article and write a paper”</a:t>
            </a:r>
          </a:p>
          <a:p>
            <a:pPr>
              <a:buNone/>
            </a:pPr>
            <a:endParaRPr lang="en-US" dirty="0" smtClean="0"/>
          </a:p>
          <a:p>
            <a:pPr>
              <a:buNone/>
            </a:pPr>
            <a:r>
              <a:rPr lang="en-US" dirty="0" smtClean="0"/>
              <a:t>OR</a:t>
            </a:r>
          </a:p>
          <a:p>
            <a:pPr>
              <a:buNone/>
            </a:pPr>
            <a:endParaRPr lang="en-US" dirty="0" smtClean="0"/>
          </a:p>
          <a:p>
            <a:pPr>
              <a:buNone/>
            </a:pPr>
            <a:r>
              <a:rPr lang="en-US" dirty="0" smtClean="0"/>
              <a:t>Do teachers teach students the skills they need to do the task?</a:t>
            </a:r>
          </a:p>
          <a:p>
            <a:pPr>
              <a:buNone/>
            </a:pPr>
            <a:r>
              <a:rPr lang="en-US" dirty="0" smtClean="0"/>
              <a:t/>
            </a:r>
            <a:br>
              <a:rPr lang="en-US" dirty="0" smtClean="0"/>
            </a:br>
            <a:r>
              <a:rPr lang="en-US" i="1" dirty="0" smtClean="0"/>
              <a:t>example </a:t>
            </a:r>
            <a:r>
              <a:rPr lang="en-US" dirty="0" smtClean="0"/>
              <a:t>– “let’s practice each step involved in analyzing an article”</a:t>
            </a:r>
            <a:endParaRPr lang="en-US" dirty="0"/>
          </a:p>
        </p:txBody>
      </p:sp>
      <p:sp>
        <p:nvSpPr>
          <p:cNvPr id="4" name="Title 3"/>
          <p:cNvSpPr>
            <a:spLocks noGrp="1"/>
          </p:cNvSpPr>
          <p:nvPr>
            <p:ph type="title"/>
          </p:nvPr>
        </p:nvSpPr>
        <p:spPr/>
        <p:txBody>
          <a:bodyPr>
            <a:normAutofit fontScale="90000"/>
          </a:bodyPr>
          <a:lstStyle/>
          <a:p>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Same question in another context</a:t>
            </a:r>
            <a:endParaRPr lang="en-US" dirty="0"/>
          </a:p>
        </p:txBody>
      </p:sp>
      <p:sp>
        <p:nvSpPr>
          <p:cNvPr id="3" name="Content Placeholder 2"/>
          <p:cNvSpPr>
            <a:spLocks noGrp="1"/>
          </p:cNvSpPr>
          <p:nvPr>
            <p:ph idx="1"/>
          </p:nvPr>
        </p:nvSpPr>
        <p:spPr/>
        <p:txBody>
          <a:bodyPr/>
          <a:lstStyle/>
          <a:p>
            <a:r>
              <a:rPr lang="en-US" dirty="0" smtClean="0"/>
              <a:t>What if the PE teacher told students “play basketball” but none of the students knew the rules?</a:t>
            </a:r>
          </a:p>
          <a:p>
            <a:pPr>
              <a:buNone/>
            </a:pPr>
            <a:endParaRPr lang="en-US" dirty="0" smtClean="0"/>
          </a:p>
          <a:p>
            <a:r>
              <a:rPr lang="en-US" dirty="0" smtClean="0"/>
              <a:t>What in the music teacher said “play this song” but none of the students knew how to read music?</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Reading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print"/>
          <a:srcRect/>
          <a:stretch>
            <a:fillRect/>
          </a:stretch>
        </p:blipFill>
        <p:spPr bwMode="auto">
          <a:xfrm>
            <a:off x="633413" y="242888"/>
            <a:ext cx="7877175" cy="6372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Reading</a:t>
            </a:r>
            <a:r>
              <a:rPr lang="en-US" dirty="0" smtClean="0"/>
              <a:t> - Skills</a:t>
            </a:r>
            <a:endParaRPr lang="en-US" dirty="0"/>
          </a:p>
        </p:txBody>
      </p:sp>
      <p:sp>
        <p:nvSpPr>
          <p:cNvPr id="3" name="Content Placeholder 2"/>
          <p:cNvSpPr>
            <a:spLocks noGrp="1"/>
          </p:cNvSpPr>
          <p:nvPr>
            <p:ph idx="1"/>
          </p:nvPr>
        </p:nvSpPr>
        <p:spPr/>
        <p:txBody>
          <a:bodyPr/>
          <a:lstStyle/>
          <a:p>
            <a:r>
              <a:rPr lang="en-US" dirty="0" smtClean="0"/>
              <a:t>Can you read?</a:t>
            </a:r>
          </a:p>
          <a:p>
            <a:pPr lvl="1"/>
            <a:r>
              <a:rPr lang="en-US" dirty="0" smtClean="0"/>
              <a:t>Yes!  Reading is a SKILL</a:t>
            </a:r>
          </a:p>
          <a:p>
            <a:pPr lvl="1"/>
            <a:endParaRPr lang="en-US" dirty="0" smtClean="0"/>
          </a:p>
          <a:p>
            <a:r>
              <a:rPr lang="en-US" dirty="0" smtClean="0"/>
              <a:t>Can you </a:t>
            </a:r>
            <a:r>
              <a:rPr lang="en-US" b="1" u="sng" dirty="0" smtClean="0"/>
              <a:t>explain </a:t>
            </a:r>
            <a:r>
              <a:rPr lang="en-US" dirty="0" smtClean="0"/>
              <a:t>the SKILLS you use to read?</a:t>
            </a:r>
          </a:p>
          <a:p>
            <a:endParaRPr lang="en-US" dirty="0" smtClean="0"/>
          </a:p>
          <a:p>
            <a:r>
              <a:rPr lang="en-US" dirty="0" smtClean="0"/>
              <a:t>Can you </a:t>
            </a:r>
            <a:r>
              <a:rPr lang="en-US" b="1" u="sng" dirty="0" smtClean="0"/>
              <a:t>teach</a:t>
            </a:r>
            <a:r>
              <a:rPr lang="en-US" dirty="0" smtClean="0"/>
              <a:t> the SKILLS students need to read well?</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With your partner – discuss each </a:t>
            </a:r>
            <a:r>
              <a:rPr lang="en-US" i="1" dirty="0" smtClean="0"/>
              <a:t>Reading Standards for Literacy in History/Social Studies (grade 11-12). </a:t>
            </a:r>
          </a:p>
          <a:p>
            <a:pPr>
              <a:buNone/>
            </a:pPr>
            <a:endParaRPr lang="en-US" dirty="0" smtClean="0"/>
          </a:p>
          <a:p>
            <a:pPr lvl="1"/>
            <a:r>
              <a:rPr lang="en-US" dirty="0" smtClean="0"/>
              <a:t>Discuss when/where/how you learned this skill.</a:t>
            </a:r>
          </a:p>
          <a:p>
            <a:pPr lvl="1"/>
            <a:endParaRPr lang="en-US" dirty="0" smtClean="0"/>
          </a:p>
          <a:p>
            <a:pPr lvl="1"/>
            <a:r>
              <a:rPr lang="en-US" dirty="0" smtClean="0"/>
              <a:t>Brainstorm a lesson/activity that you might use in a high school classroom to teach this skill(s).</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smtClean="0"/>
              <a:t>ACTIVITY: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a:t>
            </a:r>
            <a:r>
              <a:rPr lang="en-US" dirty="0" smtClean="0"/>
              <a:t> </a:t>
            </a:r>
            <a:r>
              <a:rPr lang="en-US" dirty="0" smtClean="0"/>
              <a:t>- Skills</a:t>
            </a:r>
            <a:endParaRPr lang="en-US" dirty="0"/>
          </a:p>
        </p:txBody>
      </p:sp>
      <p:sp>
        <p:nvSpPr>
          <p:cNvPr id="3" name="Content Placeholder 2"/>
          <p:cNvSpPr>
            <a:spLocks noGrp="1"/>
          </p:cNvSpPr>
          <p:nvPr>
            <p:ph idx="1"/>
          </p:nvPr>
        </p:nvSpPr>
        <p:spPr/>
        <p:txBody>
          <a:bodyPr/>
          <a:lstStyle/>
          <a:p>
            <a:r>
              <a:rPr lang="en-US" dirty="0" smtClean="0"/>
              <a:t>Can you write / compose papers?</a:t>
            </a:r>
          </a:p>
          <a:p>
            <a:pPr>
              <a:buNone/>
            </a:pPr>
            <a:endParaRPr lang="en-US" dirty="0" smtClean="0"/>
          </a:p>
          <a:p>
            <a:r>
              <a:rPr lang="en-US" dirty="0" smtClean="0"/>
              <a:t>Can you research a topic?</a:t>
            </a:r>
          </a:p>
          <a:p>
            <a:pPr lvl="1"/>
            <a:r>
              <a:rPr lang="en-US" dirty="0" smtClean="0"/>
              <a:t>Yes! Writing / research is a SKILL</a:t>
            </a:r>
          </a:p>
          <a:p>
            <a:pPr lvl="1"/>
            <a:endParaRPr lang="en-US" dirty="0" smtClean="0"/>
          </a:p>
          <a:p>
            <a:r>
              <a:rPr lang="en-US" dirty="0" smtClean="0"/>
              <a:t>Can you </a:t>
            </a:r>
            <a:r>
              <a:rPr lang="en-US" b="1" u="sng" dirty="0" smtClean="0"/>
              <a:t>explain </a:t>
            </a:r>
            <a:r>
              <a:rPr lang="en-US" dirty="0" smtClean="0"/>
              <a:t>the SKILLS you use to write?</a:t>
            </a:r>
          </a:p>
          <a:p>
            <a:endParaRPr lang="en-US" dirty="0" smtClean="0"/>
          </a:p>
          <a:p>
            <a:r>
              <a:rPr lang="en-US" dirty="0" smtClean="0"/>
              <a:t>Can you </a:t>
            </a:r>
            <a:r>
              <a:rPr lang="en-US" b="1" u="sng" dirty="0" smtClean="0"/>
              <a:t>teach</a:t>
            </a:r>
            <a:r>
              <a:rPr lang="en-US" dirty="0" smtClean="0"/>
              <a:t> the SKILLS students need to write well?</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20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1"/>
            <a:r>
              <a:rPr lang="en-US" dirty="0" smtClean="0"/>
              <a:t>Kentucky Core Content for Social Studies Assessment</a:t>
            </a:r>
          </a:p>
          <a:p>
            <a:pPr lvl="2"/>
            <a:r>
              <a:rPr lang="en-US" dirty="0" smtClean="0"/>
              <a:t>Quiz</a:t>
            </a:r>
          </a:p>
          <a:p>
            <a:pPr lvl="4"/>
            <a:r>
              <a:rPr lang="en-US" dirty="0" smtClean="0"/>
              <a:t>Core Content for Social Studies Assessment 4.1 belongs to a larger Kentucky curriculum document called:</a:t>
            </a:r>
          </a:p>
          <a:p>
            <a:pPr lvl="4"/>
            <a:r>
              <a:rPr lang="en-US" dirty="0" smtClean="0"/>
              <a:t>The Core Content for Social Studies Assessment are used for the following:</a:t>
            </a:r>
          </a:p>
          <a:p>
            <a:pPr lvl="4"/>
            <a:r>
              <a:rPr lang="en-US" dirty="0" smtClean="0"/>
              <a:t>What are the 5 subdomains of the Social Studies Core Content for Assessment?</a:t>
            </a:r>
          </a:p>
          <a:p>
            <a:pPr lvl="4"/>
            <a:r>
              <a:rPr lang="en-US" dirty="0" smtClean="0"/>
              <a:t>What is the purpose of the supporting content standards?</a:t>
            </a:r>
          </a:p>
          <a:p>
            <a:pPr lvl="4"/>
            <a:r>
              <a:rPr lang="en-US" dirty="0" smtClean="0"/>
              <a:t>The examples included in parentheses are the ONLY examples that can be included in the state assessment.</a:t>
            </a:r>
          </a:p>
          <a:p>
            <a:pPr lvl="4"/>
            <a:r>
              <a:rPr lang="en-US" dirty="0" smtClean="0"/>
              <a:t>Depth of Knowledge (DOK) is:</a:t>
            </a:r>
          </a:p>
          <a:p>
            <a:pPr lvl="4"/>
            <a:r>
              <a:rPr lang="en-US" dirty="0" smtClean="0"/>
              <a:t>What DOK levels do NOT appear in the High School Core Content for Assessment?</a:t>
            </a:r>
          </a:p>
          <a:p>
            <a:pPr lvl="3"/>
            <a:endParaRPr lang="en-US" dirty="0" smtClean="0"/>
          </a:p>
        </p:txBody>
      </p:sp>
      <p:sp>
        <p:nvSpPr>
          <p:cNvPr id="2" name="Title 1"/>
          <p:cNvSpPr>
            <a:spLocks noGrp="1"/>
          </p:cNvSpPr>
          <p:nvPr>
            <p:ph type="title"/>
          </p:nvPr>
        </p:nvSpPr>
        <p:spPr/>
        <p:txBody>
          <a:bodyPr>
            <a:normAutofit fontScale="90000"/>
          </a:bodyPr>
          <a:lstStyle/>
          <a:p>
            <a:r>
              <a:rPr lang="en-US" dirty="0" smtClean="0"/>
              <a:t>Review – 1</a:t>
            </a:r>
            <a:r>
              <a:rPr lang="en-US" baseline="30000" dirty="0" smtClean="0"/>
              <a:t>st</a:t>
            </a:r>
            <a:r>
              <a:rPr lang="en-US" dirty="0" smtClean="0"/>
              <a:t> &amp; 2</a:t>
            </a:r>
            <a:r>
              <a:rPr lang="en-US" baseline="30000" dirty="0" smtClean="0"/>
              <a:t>nd</a:t>
            </a:r>
            <a:r>
              <a:rPr lang="en-US" dirty="0" smtClean="0"/>
              <a:t> class meeting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srcRect/>
          <a:stretch>
            <a:fillRect/>
          </a:stretch>
        </p:blipFill>
        <p:spPr bwMode="auto">
          <a:xfrm>
            <a:off x="638175" y="1138238"/>
            <a:ext cx="7867650" cy="458152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561975" y="695325"/>
            <a:ext cx="8020050" cy="546735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srcRect/>
          <a:stretch>
            <a:fillRect/>
          </a:stretch>
        </p:blipFill>
        <p:spPr bwMode="auto">
          <a:xfrm>
            <a:off x="566738" y="590550"/>
            <a:ext cx="8010525" cy="56769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858962"/>
          </a:xfrm>
        </p:spPr>
        <p:txBody>
          <a:bodyPr>
            <a:noAutofit/>
          </a:bodyPr>
          <a:lstStyle/>
          <a:p>
            <a:r>
              <a:rPr lang="en-US" sz="2800" dirty="0" smtClean="0"/>
              <a:t>ACTIVITY: Compare the ACT Skills </a:t>
            </a:r>
            <a:br>
              <a:rPr lang="en-US" sz="2800" dirty="0" smtClean="0"/>
            </a:br>
            <a:r>
              <a:rPr lang="en-US" sz="2800" dirty="0" smtClean="0"/>
              <a:t>TO</a:t>
            </a:r>
            <a:br>
              <a:rPr lang="en-US" sz="2800" dirty="0" smtClean="0"/>
            </a:br>
            <a:r>
              <a:rPr lang="en-US" sz="2800" dirty="0" smtClean="0"/>
              <a:t>Reading /Writing Standards for Literacy in History/Social Studies </a:t>
            </a:r>
            <a:endParaRPr lang="en-US" sz="2800" dirty="0"/>
          </a:p>
        </p:txBody>
      </p:sp>
      <p:graphicFrame>
        <p:nvGraphicFramePr>
          <p:cNvPr id="5" name="Table 4"/>
          <p:cNvGraphicFramePr>
            <a:graphicFrameLocks noGrp="1"/>
          </p:cNvGraphicFramePr>
          <p:nvPr/>
        </p:nvGraphicFramePr>
        <p:xfrm>
          <a:off x="1905000" y="2133600"/>
          <a:ext cx="7042518" cy="4243561"/>
        </p:xfrm>
        <a:graphic>
          <a:graphicData uri="http://schemas.openxmlformats.org/drawingml/2006/table">
            <a:tbl>
              <a:tblPr/>
              <a:tblGrid>
                <a:gridCol w="947130"/>
                <a:gridCol w="6095388"/>
              </a:tblGrid>
              <a:tr h="383702">
                <a:tc gridSpan="2">
                  <a:txBody>
                    <a:bodyPr/>
                    <a:lstStyle/>
                    <a:p>
                      <a:pPr marL="0" marR="0" algn="ctr">
                        <a:spcBef>
                          <a:spcPts val="100"/>
                        </a:spcBef>
                        <a:spcAft>
                          <a:spcPts val="100"/>
                        </a:spcAft>
                      </a:pPr>
                      <a:r>
                        <a:rPr lang="en-US" sz="1200" b="1" dirty="0">
                          <a:latin typeface="Arial"/>
                          <a:ea typeface="Calibri"/>
                          <a:cs typeface="Arial"/>
                        </a:rPr>
                        <a:t>ACT Course Standards—U.S. History </a:t>
                      </a:r>
                      <a:r>
                        <a:rPr lang="en-US" sz="1200" b="1" dirty="0">
                          <a:solidFill>
                            <a:srgbClr val="000000"/>
                          </a:solidFill>
                          <a:latin typeface="Arial"/>
                          <a:ea typeface="Calibri"/>
                          <a:cs typeface="Arial"/>
                        </a:rPr>
                        <a:t>A. Exploring the Skills and Strategies Underlying U.S. History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r>
              <a:tr h="191851">
                <a:tc gridSpan="2">
                  <a:txBody>
                    <a:bodyPr/>
                    <a:lstStyle/>
                    <a:p>
                      <a:pPr marL="0" marR="0" algn="ctr">
                        <a:spcBef>
                          <a:spcPts val="100"/>
                        </a:spcBef>
                        <a:spcAft>
                          <a:spcPts val="100"/>
                        </a:spcAft>
                      </a:pPr>
                      <a:r>
                        <a:rPr lang="en-US" sz="1200" b="1" dirty="0" smtClean="0">
                          <a:solidFill>
                            <a:srgbClr val="000000"/>
                          </a:solidFill>
                          <a:latin typeface="Arial"/>
                          <a:ea typeface="Calibri"/>
                          <a:cs typeface="Arial"/>
                        </a:rPr>
                        <a:t>ACT Process </a:t>
                      </a:r>
                      <a:r>
                        <a:rPr lang="en-US" sz="1200" b="1" dirty="0">
                          <a:solidFill>
                            <a:srgbClr val="000000"/>
                          </a:solidFill>
                          <a:latin typeface="Arial"/>
                          <a:ea typeface="Calibri"/>
                          <a:cs typeface="Arial"/>
                        </a:rPr>
                        <a:t>Skills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406541">
                <a:tc>
                  <a:txBody>
                    <a:bodyPr/>
                    <a:lstStyle/>
                    <a:p>
                      <a:pPr marL="0" marR="0" algn="ctr">
                        <a:spcBef>
                          <a:spcPts val="100"/>
                        </a:spcBef>
                        <a:spcAft>
                          <a:spcPts val="100"/>
                        </a:spcAft>
                      </a:pPr>
                      <a:r>
                        <a:rPr lang="en-US" sz="1200" dirty="0">
                          <a:solidFill>
                            <a:srgbClr val="000000"/>
                          </a:solidFill>
                          <a:latin typeface="Arial"/>
                          <a:ea typeface="Calibri"/>
                          <a:cs typeface="Arial"/>
                        </a:rPr>
                        <a:t>a.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Apply terms relevant to the content appropriately and accurately</a:t>
                      </a:r>
                      <a:endParaRPr lang="en-US" sz="800" dirty="0">
                        <a:latin typeface="Arial"/>
                        <a:ea typeface="Times New Roman"/>
                        <a:cs typeface="Times New Roman"/>
                      </a:endParaRPr>
                    </a:p>
                    <a:p>
                      <a:pPr marL="0" marR="0">
                        <a:spcBef>
                          <a:spcPts val="100"/>
                        </a:spcBef>
                        <a:spcAft>
                          <a:spcPts val="100"/>
                        </a:spcAft>
                      </a:pPr>
                      <a:r>
                        <a:rPr lang="en-US" sz="1200" dirty="0">
                          <a:solidFill>
                            <a:srgbClr val="000000"/>
                          </a:solidFill>
                          <a:latin typeface="Arial"/>
                          <a:ea typeface="Calibri"/>
                          <a:cs typeface="Arial"/>
                        </a:rPr>
                        <a:t>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02">
                <a:tc>
                  <a:txBody>
                    <a:bodyPr/>
                    <a:lstStyle/>
                    <a:p>
                      <a:pPr marL="0" marR="0" algn="ctr">
                        <a:spcBef>
                          <a:spcPts val="100"/>
                        </a:spcBef>
                        <a:spcAft>
                          <a:spcPts val="100"/>
                        </a:spcAft>
                      </a:pPr>
                      <a:r>
                        <a:rPr lang="en-US" sz="1200" dirty="0">
                          <a:solidFill>
                            <a:srgbClr val="000000"/>
                          </a:solidFill>
                          <a:latin typeface="Arial"/>
                          <a:ea typeface="Calibri"/>
                          <a:cs typeface="Arial"/>
                        </a:rPr>
                        <a:t>b.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Identify and interpret different types of primary and secondary sources of fundamental importance and relevance to topical inquiry and understanding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02">
                <a:tc>
                  <a:txBody>
                    <a:bodyPr/>
                    <a:lstStyle/>
                    <a:p>
                      <a:pPr marL="0" marR="0" algn="ctr">
                        <a:spcBef>
                          <a:spcPts val="100"/>
                        </a:spcBef>
                        <a:spcAft>
                          <a:spcPts val="100"/>
                        </a:spcAft>
                      </a:pPr>
                      <a:r>
                        <a:rPr lang="en-US" sz="1200" dirty="0">
                          <a:solidFill>
                            <a:srgbClr val="000000"/>
                          </a:solidFill>
                          <a:latin typeface="Arial"/>
                          <a:ea typeface="Calibri"/>
                          <a:cs typeface="Arial"/>
                        </a:rPr>
                        <a:t>c.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Interpret timelines of key historical events, people, and periods; locate significant historical places and events on maps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7404">
                <a:tc>
                  <a:txBody>
                    <a:bodyPr/>
                    <a:lstStyle/>
                    <a:p>
                      <a:pPr marL="0" marR="0" algn="ctr">
                        <a:spcBef>
                          <a:spcPts val="100"/>
                        </a:spcBef>
                        <a:spcAft>
                          <a:spcPts val="100"/>
                        </a:spcAft>
                      </a:pPr>
                      <a:r>
                        <a:rPr lang="en-US" sz="1200" dirty="0">
                          <a:solidFill>
                            <a:srgbClr val="000000"/>
                          </a:solidFill>
                          <a:latin typeface="Arial"/>
                          <a:ea typeface="Calibri"/>
                          <a:cs typeface="Arial"/>
                        </a:rPr>
                        <a:t>d.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Analyze the importance of context and point of view in historical interpretation (e.g., interpret past events and issues in historical context rather than in terms of present norms and values); recognize that historians interpret the same events differently due to personal values and societal norms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02">
                <a:tc>
                  <a:txBody>
                    <a:bodyPr/>
                    <a:lstStyle/>
                    <a:p>
                      <a:pPr marL="0" marR="0" algn="ctr">
                        <a:spcBef>
                          <a:spcPts val="100"/>
                        </a:spcBef>
                        <a:spcAft>
                          <a:spcPts val="100"/>
                        </a:spcAft>
                      </a:pPr>
                      <a:r>
                        <a:rPr lang="en-US" sz="1200" dirty="0">
                          <a:solidFill>
                            <a:srgbClr val="000000"/>
                          </a:solidFill>
                          <a:latin typeface="Arial"/>
                          <a:ea typeface="Calibri"/>
                          <a:cs typeface="Arial"/>
                        </a:rPr>
                        <a:t>e.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Analyze and evaluate historical sources and interpretations (e.g., credibility, perspective, bias, and authenticity; verifiable or unverifiable; fact or interpretation)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02">
                <a:tc>
                  <a:txBody>
                    <a:bodyPr/>
                    <a:lstStyle/>
                    <a:p>
                      <a:pPr marL="0" marR="0" algn="ctr">
                        <a:spcBef>
                          <a:spcPts val="100"/>
                        </a:spcBef>
                        <a:spcAft>
                          <a:spcPts val="100"/>
                        </a:spcAft>
                      </a:pPr>
                      <a:r>
                        <a:rPr lang="en-US" sz="1200" dirty="0">
                          <a:solidFill>
                            <a:srgbClr val="000000"/>
                          </a:solidFill>
                          <a:latin typeface="Arial"/>
                          <a:ea typeface="Calibri"/>
                          <a:cs typeface="Arial"/>
                        </a:rPr>
                        <a:t>f.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Utilize research strategies, methods, and sources to obtain, organize, and interpret historical data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5553">
                <a:tc>
                  <a:txBody>
                    <a:bodyPr/>
                    <a:lstStyle/>
                    <a:p>
                      <a:pPr marL="0" marR="0" algn="ctr">
                        <a:spcBef>
                          <a:spcPts val="100"/>
                        </a:spcBef>
                        <a:spcAft>
                          <a:spcPts val="100"/>
                        </a:spcAft>
                      </a:pPr>
                      <a:r>
                        <a:rPr lang="en-US" sz="1200" dirty="0">
                          <a:solidFill>
                            <a:srgbClr val="000000"/>
                          </a:solidFill>
                          <a:latin typeface="Arial"/>
                          <a:ea typeface="Calibri"/>
                          <a:cs typeface="Arial"/>
                        </a:rPr>
                        <a:t>g.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Compose arguments/position papers, and participate in debates on different interpretations of the same historical events; synthesize primary and secondary sources to justify position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02">
                <a:tc>
                  <a:txBody>
                    <a:bodyPr/>
                    <a:lstStyle/>
                    <a:p>
                      <a:pPr marL="0" marR="0" algn="ctr">
                        <a:spcBef>
                          <a:spcPts val="100"/>
                        </a:spcBef>
                        <a:spcAft>
                          <a:spcPts val="100"/>
                        </a:spcAft>
                      </a:pPr>
                      <a:r>
                        <a:rPr lang="en-US" sz="1200" dirty="0">
                          <a:solidFill>
                            <a:srgbClr val="000000"/>
                          </a:solidFill>
                          <a:latin typeface="Arial"/>
                          <a:ea typeface="Calibri"/>
                          <a:cs typeface="Arial"/>
                        </a:rPr>
                        <a:t>h.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200" dirty="0">
                          <a:solidFill>
                            <a:srgbClr val="000000"/>
                          </a:solidFill>
                          <a:latin typeface="Arial"/>
                          <a:ea typeface="Calibri"/>
                          <a:cs typeface="Arial"/>
                        </a:rPr>
                        <a:t>Compose an analytical, historical essay containing a thesis, supporting evidence, and a conclusion </a:t>
                      </a:r>
                      <a:endParaRPr lang="en-US" sz="800" dirty="0">
                        <a:latin typeface="Arial"/>
                        <a:ea typeface="Times New Roman"/>
                        <a:cs typeface="Times New Roman"/>
                      </a:endParaRPr>
                    </a:p>
                  </a:txBody>
                  <a:tcPr marL="56277" marR="56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400" dirty="0" smtClean="0"/>
              <a:t>ACTIVITY: Compare the ACT Skills </a:t>
            </a:r>
            <a:br>
              <a:rPr lang="en-US" sz="2400" dirty="0" smtClean="0"/>
            </a:br>
            <a:r>
              <a:rPr lang="en-US" sz="2400" dirty="0" smtClean="0"/>
              <a:t>TO</a:t>
            </a:r>
            <a:br>
              <a:rPr lang="en-US" sz="2400" dirty="0" smtClean="0"/>
            </a:br>
            <a:r>
              <a:rPr lang="en-US" sz="2400" dirty="0" smtClean="0"/>
              <a:t>Reading /Writing Standards for Literacy in History/Social Studies </a:t>
            </a:r>
            <a:endParaRPr lang="en-US" sz="2400" dirty="0"/>
          </a:p>
        </p:txBody>
      </p:sp>
      <p:pic>
        <p:nvPicPr>
          <p:cNvPr id="1026" name="Picture 2"/>
          <p:cNvPicPr>
            <a:picLocks noChangeAspect="1" noChangeArrowheads="1"/>
          </p:cNvPicPr>
          <p:nvPr/>
        </p:nvPicPr>
        <p:blipFill>
          <a:blip r:embed="rId2" cstate="print"/>
          <a:srcRect/>
          <a:stretch>
            <a:fillRect/>
          </a:stretch>
        </p:blipFill>
        <p:spPr bwMode="auto">
          <a:xfrm>
            <a:off x="609600" y="1754436"/>
            <a:ext cx="7772400" cy="5103564"/>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Vocabulary</a:t>
            </a:r>
          </a:p>
          <a:p>
            <a:endParaRPr lang="en-US" dirty="0" smtClean="0"/>
          </a:p>
          <a:p>
            <a:r>
              <a:rPr lang="en-US" dirty="0" smtClean="0"/>
              <a:t>Reading Strategies</a:t>
            </a:r>
          </a:p>
          <a:p>
            <a:pPr>
              <a:buNone/>
            </a:pPr>
            <a:endParaRPr lang="en-US" dirty="0" smtClean="0"/>
          </a:p>
          <a:p>
            <a:endParaRPr lang="en-US" dirty="0"/>
          </a:p>
        </p:txBody>
      </p:sp>
      <p:sp>
        <p:nvSpPr>
          <p:cNvPr id="3" name="Title 2"/>
          <p:cNvSpPr>
            <a:spLocks noGrp="1"/>
          </p:cNvSpPr>
          <p:nvPr>
            <p:ph type="title"/>
          </p:nvPr>
        </p:nvSpPr>
        <p:spPr/>
        <p:txBody>
          <a:bodyPr/>
          <a:lstStyle/>
          <a:p>
            <a:r>
              <a:rPr lang="en-US" dirty="0" smtClean="0"/>
              <a:t>Modeling Instruction</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Bring Learning Alive! Methods to Transform Middle and High School Social Studies Instruction</a:t>
            </a:r>
          </a:p>
          <a:p>
            <a:pPr>
              <a:buNone/>
            </a:pPr>
            <a:r>
              <a:rPr lang="en-US" dirty="0" smtClean="0"/>
              <a:t>		“Writing for Understanding” p. 56</a:t>
            </a:r>
          </a:p>
          <a:p>
            <a:pPr>
              <a:buNone/>
            </a:pPr>
            <a:r>
              <a:rPr lang="en-US" dirty="0" smtClean="0"/>
              <a:t>		AND p. 196</a:t>
            </a:r>
          </a:p>
          <a:p>
            <a:pPr>
              <a:buNone/>
            </a:pPr>
            <a:r>
              <a:rPr lang="en-US" dirty="0" smtClean="0"/>
              <a:t>		“Considerate Text” p. 86</a:t>
            </a:r>
          </a:p>
          <a:p>
            <a:pPr>
              <a:buNone/>
            </a:pPr>
            <a:r>
              <a:rPr lang="en-US" dirty="0" smtClean="0"/>
              <a:t>		“ Graphically Organized Reading Notes” </a:t>
            </a:r>
          </a:p>
          <a:p>
            <a:pPr>
              <a:buNone/>
            </a:pPr>
            <a:r>
              <a:rPr lang="en-US" dirty="0" smtClean="0"/>
              <a:t>			p. 96</a:t>
            </a:r>
          </a:p>
          <a:p>
            <a:pPr>
              <a:buNone/>
            </a:pPr>
            <a:r>
              <a:rPr lang="en-US" dirty="0" smtClean="0"/>
              <a:t>WHILE YOU READ – Using the “</a:t>
            </a:r>
            <a:r>
              <a:rPr lang="en-US" sz="2400" dirty="0" smtClean="0"/>
              <a:t>Reading /Writing Standards for Literacy in History/Social Studies” Matrix (see Blackboard) – match activities described in reading to the correct standard</a:t>
            </a:r>
            <a:endParaRPr lang="en-US" dirty="0" smtClean="0"/>
          </a:p>
          <a:p>
            <a:pPr>
              <a:buNone/>
            </a:pPr>
            <a:endParaRPr lang="en-US" dirty="0" smtClean="0"/>
          </a:p>
          <a:p>
            <a:pPr>
              <a:buNone/>
            </a:pPr>
            <a:endParaRPr lang="en-US" dirty="0" smtClean="0"/>
          </a:p>
        </p:txBody>
      </p:sp>
      <p:sp>
        <p:nvSpPr>
          <p:cNvPr id="3" name="Title 2"/>
          <p:cNvSpPr>
            <a:spLocks noGrp="1"/>
          </p:cNvSpPr>
          <p:nvPr>
            <p:ph type="title"/>
          </p:nvPr>
        </p:nvSpPr>
        <p:spPr/>
        <p:txBody>
          <a:bodyPr>
            <a:normAutofit fontScale="90000"/>
          </a:bodyPr>
          <a:lstStyle/>
          <a:p>
            <a:r>
              <a:rPr lang="en-US" dirty="0" smtClean="0"/>
              <a:t>Reading Assignment for next week:</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Find &amp; print (or copy) 2 written primary sources that would be appropriate to use with your unit topic.</a:t>
            </a:r>
          </a:p>
          <a:p>
            <a:endParaRPr lang="en-US" dirty="0" smtClean="0"/>
          </a:p>
          <a:p>
            <a:r>
              <a:rPr lang="en-US" dirty="0" smtClean="0"/>
              <a:t>Choose ONE of the sources. Underline all vocabulary words that a high school student might not know.</a:t>
            </a:r>
          </a:p>
          <a:p>
            <a:pPr lvl="1"/>
            <a:r>
              <a:rPr lang="en-US" dirty="0" smtClean="0"/>
              <a:t>Create student-ready definitions for each of the vocabulary words.</a:t>
            </a:r>
            <a:endParaRPr lang="en-US" dirty="0"/>
          </a:p>
        </p:txBody>
      </p:sp>
      <p:sp>
        <p:nvSpPr>
          <p:cNvPr id="3" name="Title 2"/>
          <p:cNvSpPr>
            <a:spLocks noGrp="1"/>
          </p:cNvSpPr>
          <p:nvPr>
            <p:ph type="title"/>
          </p:nvPr>
        </p:nvSpPr>
        <p:spPr/>
        <p:txBody>
          <a:bodyPr>
            <a:normAutofit fontScale="90000"/>
          </a:bodyPr>
          <a:lstStyle/>
          <a:p>
            <a:r>
              <a:rPr lang="en-US" dirty="0" smtClean="0"/>
              <a:t>Activity assignment for next week: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Standards</a:t>
            </a:r>
          </a:p>
          <a:p>
            <a:pPr lvl="1"/>
            <a:r>
              <a:rPr lang="en-US" dirty="0" smtClean="0"/>
              <a:t>Comparing and contrasting</a:t>
            </a:r>
          </a:p>
          <a:p>
            <a:pPr lvl="1"/>
            <a:r>
              <a:rPr lang="en-US" dirty="0" smtClean="0"/>
              <a:t>ACT U.S. History end-of-course assessment standards </a:t>
            </a:r>
          </a:p>
          <a:p>
            <a:pPr lvl="1"/>
            <a:r>
              <a:rPr lang="en-US" dirty="0" smtClean="0"/>
              <a:t>AND </a:t>
            </a:r>
          </a:p>
          <a:p>
            <a:pPr lvl="1"/>
            <a:r>
              <a:rPr lang="en-US" dirty="0" smtClean="0"/>
              <a:t>KY Core Content Standards for Social Studies</a:t>
            </a:r>
          </a:p>
          <a:p>
            <a:pPr lvl="1"/>
            <a:endParaRPr lang="en-US" dirty="0" smtClean="0"/>
          </a:p>
          <a:p>
            <a:r>
              <a:rPr lang="en-US" dirty="0" smtClean="0"/>
              <a:t>Creating Essential Questions</a:t>
            </a:r>
          </a:p>
          <a:p>
            <a:pPr lvl="1"/>
            <a:r>
              <a:rPr lang="en-US" dirty="0" smtClean="0"/>
              <a:t>Writing ACT-style essential questions</a:t>
            </a:r>
          </a:p>
          <a:p>
            <a:pPr lvl="1"/>
            <a:r>
              <a:rPr lang="en-US" dirty="0" smtClean="0"/>
              <a:t>Writing Grant Wiggins-style essential questions</a:t>
            </a:r>
            <a:endParaRPr lang="en-US" dirty="0"/>
          </a:p>
        </p:txBody>
      </p:sp>
      <p:sp>
        <p:nvSpPr>
          <p:cNvPr id="2" name="Title 1"/>
          <p:cNvSpPr>
            <a:spLocks noGrp="1"/>
          </p:cNvSpPr>
          <p:nvPr>
            <p:ph type="title"/>
          </p:nvPr>
        </p:nvSpPr>
        <p:spPr/>
        <p:txBody>
          <a:bodyPr/>
          <a:lstStyle/>
          <a:p>
            <a:r>
              <a:rPr lang="en-US" dirty="0" smtClean="0"/>
              <a:t>Review – 2</a:t>
            </a:r>
            <a:r>
              <a:rPr lang="en-US" baseline="30000" dirty="0" smtClean="0"/>
              <a:t>nd</a:t>
            </a:r>
            <a:r>
              <a:rPr lang="en-US" dirty="0" smtClean="0"/>
              <a:t> class meeting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Teaching Social Studies Skills</a:t>
            </a:r>
          </a:p>
          <a:p>
            <a:pPr lvl="1"/>
            <a:r>
              <a:rPr lang="en-US" dirty="0" smtClean="0"/>
              <a:t>Analyzing</a:t>
            </a:r>
          </a:p>
          <a:p>
            <a:pPr lvl="1"/>
            <a:r>
              <a:rPr lang="en-US" dirty="0" smtClean="0"/>
              <a:t>Social Studies Skills KY Core Content for Social Studies</a:t>
            </a:r>
          </a:p>
          <a:p>
            <a:pPr lvl="1"/>
            <a:r>
              <a:rPr lang="en-US" dirty="0" smtClean="0"/>
              <a:t>AND</a:t>
            </a:r>
          </a:p>
          <a:p>
            <a:pPr lvl="1"/>
            <a:r>
              <a:rPr lang="en-US" dirty="0" smtClean="0"/>
              <a:t>Social Studies Skills in ACT U.S. History end-of-course assessment </a:t>
            </a:r>
          </a:p>
          <a:p>
            <a:pPr lvl="1"/>
            <a:endParaRPr lang="en-US" dirty="0" smtClean="0"/>
          </a:p>
          <a:p>
            <a:r>
              <a:rPr lang="en-US" dirty="0" smtClean="0"/>
              <a:t>Teaching Analyzes of visual primary sources</a:t>
            </a:r>
          </a:p>
          <a:p>
            <a:pPr lvl="1"/>
            <a:r>
              <a:rPr lang="en-US" dirty="0" smtClean="0"/>
              <a:t>History Alive/TCI Visual Discovery Lecture</a:t>
            </a:r>
          </a:p>
          <a:p>
            <a:pPr lvl="1"/>
            <a:r>
              <a:rPr lang="en-US" dirty="0" smtClean="0"/>
              <a:t>Assignment – Create a Visual Discovery Lecture</a:t>
            </a:r>
            <a:endParaRPr lang="en-US" dirty="0"/>
          </a:p>
        </p:txBody>
      </p:sp>
      <p:sp>
        <p:nvSpPr>
          <p:cNvPr id="3" name="Title 2"/>
          <p:cNvSpPr>
            <a:spLocks noGrp="1"/>
          </p:cNvSpPr>
          <p:nvPr>
            <p:ph type="title"/>
          </p:nvPr>
        </p:nvSpPr>
        <p:spPr/>
        <p:txBody>
          <a:bodyPr/>
          <a:lstStyle/>
          <a:p>
            <a:r>
              <a:rPr lang="en-US" dirty="0" smtClean="0"/>
              <a:t>Review – 3</a:t>
            </a:r>
            <a:r>
              <a:rPr lang="en-US" baseline="30000" dirty="0" smtClean="0"/>
              <a:t>rd</a:t>
            </a:r>
            <a:r>
              <a:rPr lang="en-US" dirty="0" smtClean="0"/>
              <a:t> Class meeting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dirty="0" smtClean="0"/>
              <a:t>KY Core Content - High School</a:t>
            </a:r>
            <a:br>
              <a:rPr lang="en-US" sz="3600" dirty="0" smtClean="0"/>
            </a:br>
            <a:r>
              <a:rPr lang="en-US" sz="3600" dirty="0" smtClean="0"/>
              <a:t>Social Studies SKILLS</a:t>
            </a:r>
            <a:endParaRPr lang="en-US" dirty="0"/>
          </a:p>
        </p:txBody>
      </p:sp>
      <p:graphicFrame>
        <p:nvGraphicFramePr>
          <p:cNvPr id="7" name="Table 6"/>
          <p:cNvGraphicFramePr>
            <a:graphicFrameLocks noGrp="1"/>
          </p:cNvGraphicFramePr>
          <p:nvPr/>
        </p:nvGraphicFramePr>
        <p:xfrm>
          <a:off x="381000" y="1447800"/>
          <a:ext cx="6096000" cy="2900680"/>
        </p:xfrm>
        <a:graphic>
          <a:graphicData uri="http://schemas.openxmlformats.org/drawingml/2006/table">
            <a:tbl>
              <a:tblPr/>
              <a:tblGrid>
                <a:gridCol w="6096000"/>
              </a:tblGrid>
              <a:tr h="0">
                <a:tc>
                  <a:txBody>
                    <a:bodyPr/>
                    <a:lstStyle/>
                    <a:p>
                      <a:pPr marL="0" marR="0">
                        <a:spcBef>
                          <a:spcPts val="0"/>
                        </a:spcBef>
                        <a:spcAft>
                          <a:spcPts val="0"/>
                        </a:spcAft>
                      </a:pPr>
                      <a:r>
                        <a:rPr lang="en-US" sz="1200" b="1" dirty="0">
                          <a:latin typeface="Arial"/>
                          <a:ea typeface="Times New Roman"/>
                          <a:cs typeface="Arial"/>
                        </a:rPr>
                        <a:t>The Use of Geographic Tools</a:t>
                      </a:r>
                      <a:endParaRPr lang="en-US" sz="1000" dirty="0">
                        <a:latin typeface="Arial"/>
                        <a:ea typeface="Times New Roman"/>
                        <a:cs typeface="Times New Roman"/>
                      </a:endParaRPr>
                    </a:p>
                  </a:txBody>
                  <a:tcPr marL="73025" marR="73025" marT="73025" marB="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b="1" dirty="0">
                          <a:latin typeface="Arial"/>
                          <a:ea typeface="Times New Roman"/>
                          <a:cs typeface="Arial"/>
                        </a:rPr>
                        <a:t>SS-HS-4.1.1</a:t>
                      </a:r>
                      <a:endParaRPr lang="en-US" sz="1000" dirty="0">
                        <a:latin typeface="Arial"/>
                        <a:ea typeface="Times New Roman"/>
                        <a:cs typeface="Times New Roman"/>
                      </a:endParaRPr>
                    </a:p>
                    <a:p>
                      <a:pPr marL="0" marR="0">
                        <a:spcBef>
                          <a:spcPts val="0"/>
                        </a:spcBef>
                        <a:spcAft>
                          <a:spcPts val="0"/>
                        </a:spcAft>
                      </a:pPr>
                      <a:r>
                        <a:rPr lang="en-US" sz="1000" b="1" dirty="0">
                          <a:latin typeface="Arial"/>
                          <a:ea typeface="Times New Roman"/>
                          <a:cs typeface="Arial"/>
                        </a:rPr>
                        <a:t>Students will use a variety of geographic tools (e.g., maps, globes, photographs, models, satellite images, charts, graphs, databases) to explain and analyze the reasons for the distribution of physical and human features on Earth's surface. </a:t>
                      </a:r>
                      <a:endParaRPr lang="en-US" sz="1000" dirty="0">
                        <a:latin typeface="Arial"/>
                        <a:ea typeface="Times New Roman"/>
                        <a:cs typeface="Times New Roman"/>
                      </a:endParaRPr>
                    </a:p>
                    <a:p>
                      <a:pPr marL="0" marR="0" algn="r">
                        <a:spcBef>
                          <a:spcPts val="0"/>
                        </a:spcBef>
                        <a:spcAft>
                          <a:spcPts val="0"/>
                        </a:spcAft>
                      </a:pPr>
                      <a:r>
                        <a:rPr lang="en-US" sz="1000" b="1" dirty="0">
                          <a:latin typeface="Arial"/>
                          <a:ea typeface="Times New Roman"/>
                          <a:cs typeface="Arial"/>
                        </a:rPr>
                        <a:t>DOK 3</a:t>
                      </a:r>
                      <a:endParaRPr lang="en-US" sz="1000" dirty="0">
                        <a:latin typeface="Arial"/>
                        <a:ea typeface="Times New Roman"/>
                        <a:cs typeface="Times New Roman"/>
                      </a:endParaRPr>
                    </a:p>
                  </a:txBody>
                  <a:tcPr marL="73025" marR="73025" marT="73025" marB="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i="1" dirty="0">
                          <a:latin typeface="Arial"/>
                          <a:ea typeface="Times New Roman"/>
                          <a:cs typeface="Arial"/>
                        </a:rPr>
                        <a:t>SS-HS-4.1.2</a:t>
                      </a:r>
                      <a:endParaRPr lang="en-US" sz="1000" dirty="0">
                        <a:latin typeface="Arial"/>
                        <a:ea typeface="Times New Roman"/>
                        <a:cs typeface="Times New Roman"/>
                      </a:endParaRPr>
                    </a:p>
                    <a:p>
                      <a:pPr marL="0" marR="0">
                        <a:spcBef>
                          <a:spcPts val="0"/>
                        </a:spcBef>
                        <a:spcAft>
                          <a:spcPts val="0"/>
                        </a:spcAft>
                      </a:pPr>
                      <a:r>
                        <a:rPr lang="en-US" sz="1000" i="1" dirty="0">
                          <a:latin typeface="Arial"/>
                          <a:ea typeface="Times New Roman"/>
                          <a:cs typeface="Arial"/>
                        </a:rPr>
                        <a:t>Students will explain how mental maps, the mental image a person has of an area including knowledge of features and spatial relationships, become more complex as experience, study and the media bring new geographic information.</a:t>
                      </a:r>
                      <a:endParaRPr lang="en-US" sz="1000" dirty="0">
                        <a:latin typeface="Arial"/>
                        <a:ea typeface="Times New Roman"/>
                        <a:cs typeface="Times New Roman"/>
                      </a:endParaRPr>
                    </a:p>
                  </a:txBody>
                  <a:tcPr marL="73025" marR="73025" marT="73025" marB="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i="1" dirty="0">
                          <a:latin typeface="Arial"/>
                          <a:ea typeface="Times New Roman"/>
                          <a:cs typeface="Arial"/>
                        </a:rPr>
                        <a:t>SS-HS-4.1.3</a:t>
                      </a:r>
                      <a:endParaRPr lang="en-US" sz="1000" dirty="0">
                        <a:latin typeface="Arial"/>
                        <a:ea typeface="Times New Roman"/>
                        <a:cs typeface="Times New Roman"/>
                      </a:endParaRPr>
                    </a:p>
                    <a:p>
                      <a:pPr marL="0" marR="0">
                        <a:spcBef>
                          <a:spcPts val="0"/>
                        </a:spcBef>
                        <a:spcAft>
                          <a:spcPts val="0"/>
                        </a:spcAft>
                      </a:pPr>
                      <a:r>
                        <a:rPr lang="en-US" sz="1000" i="1" dirty="0">
                          <a:latin typeface="Arial"/>
                          <a:ea typeface="Times New Roman"/>
                          <a:cs typeface="Arial"/>
                        </a:rPr>
                        <a:t>Students will use geographic tools (e.g., maps, globes, photographs, models, satellite images) to interpret the reasoning patterns (e.g., available transportation, location of resources and markets, individual preference, centralization versus dispersion) on which the location and distribution of Earth's human features is based.</a:t>
                      </a:r>
                      <a:endParaRPr lang="en-US" sz="1000" dirty="0">
                        <a:latin typeface="Arial"/>
                        <a:ea typeface="Times New Roman"/>
                        <a:cs typeface="Times New Roman"/>
                      </a:endParaRPr>
                    </a:p>
                  </a:txBody>
                  <a:tcPr marL="73025" marR="73025" marT="73025" marB="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2514600" y="4495800"/>
          <a:ext cx="6096000" cy="2145030"/>
        </p:xfrm>
        <a:graphic>
          <a:graphicData uri="http://schemas.openxmlformats.org/drawingml/2006/table">
            <a:tbl>
              <a:tblPr/>
              <a:tblGrid>
                <a:gridCol w="6096000"/>
              </a:tblGrid>
              <a:tr h="0">
                <a:tc>
                  <a:txBody>
                    <a:bodyPr/>
                    <a:lstStyle/>
                    <a:p>
                      <a:pPr marL="0" marR="0">
                        <a:spcBef>
                          <a:spcPts val="0"/>
                        </a:spcBef>
                        <a:spcAft>
                          <a:spcPts val="0"/>
                        </a:spcAft>
                      </a:pPr>
                      <a:r>
                        <a:rPr lang="en-US" sz="1200" b="1" dirty="0">
                          <a:latin typeface="Arial"/>
                          <a:ea typeface="Times New Roman"/>
                          <a:cs typeface="Arial"/>
                        </a:rPr>
                        <a:t>The Factual and Interpretive Nature of History</a:t>
                      </a:r>
                      <a:endParaRPr lang="en-US" sz="1000" dirty="0">
                        <a:latin typeface="Arial"/>
                        <a:ea typeface="Times New Roman"/>
                        <a:cs typeface="Times New Roman"/>
                      </a:endParaRPr>
                    </a:p>
                  </a:txBody>
                  <a:tcPr marL="73025" marR="73025" marT="73025" marB="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b="1" dirty="0">
                          <a:latin typeface="Arial"/>
                          <a:ea typeface="Times New Roman"/>
                          <a:cs typeface="Arial"/>
                        </a:rPr>
                        <a:t>SS-HS-5.1.1</a:t>
                      </a:r>
                      <a:endParaRPr lang="en-US" sz="1000" dirty="0">
                        <a:latin typeface="Arial"/>
                        <a:ea typeface="Times New Roman"/>
                        <a:cs typeface="Times New Roman"/>
                      </a:endParaRPr>
                    </a:p>
                    <a:p>
                      <a:pPr marL="0" marR="0">
                        <a:spcBef>
                          <a:spcPts val="0"/>
                        </a:spcBef>
                        <a:spcAft>
                          <a:spcPts val="0"/>
                        </a:spcAft>
                      </a:pPr>
                      <a:r>
                        <a:rPr lang="en-US" sz="1000" b="1" dirty="0">
                          <a:latin typeface="Arial"/>
                          <a:ea typeface="Times New Roman"/>
                          <a:cs typeface="Arial"/>
                        </a:rPr>
                        <a:t>Students will use a variety of tools (e.g., primary and secondary sources, data, artifacts) to analyze perceptions and perspectives (e.g., gender, race, region, ethnic group, nationality, age, economic status, religion, politics, geographic factors) of people and historical events in the modern world (1500 A.D. to present) and United States History (Reconstruction to present). </a:t>
                      </a:r>
                      <a:endParaRPr lang="en-US" sz="1000" dirty="0">
                        <a:latin typeface="Arial"/>
                        <a:ea typeface="Times New Roman"/>
                        <a:cs typeface="Times New Roman"/>
                      </a:endParaRPr>
                    </a:p>
                    <a:p>
                      <a:pPr marL="0" marR="0" algn="r">
                        <a:spcBef>
                          <a:spcPts val="0"/>
                        </a:spcBef>
                        <a:spcAft>
                          <a:spcPts val="0"/>
                        </a:spcAft>
                      </a:pPr>
                      <a:r>
                        <a:rPr lang="en-US" sz="1000" b="1" dirty="0">
                          <a:latin typeface="Arial"/>
                          <a:ea typeface="Times New Roman"/>
                          <a:cs typeface="Arial"/>
                        </a:rPr>
                        <a:t>DOK 3</a:t>
                      </a:r>
                      <a:endParaRPr lang="en-US" sz="1000" dirty="0">
                        <a:latin typeface="Arial"/>
                        <a:ea typeface="Times New Roman"/>
                        <a:cs typeface="Times New Roman"/>
                      </a:endParaRPr>
                    </a:p>
                  </a:txBody>
                  <a:tcPr marL="73025" marR="73025" marT="73025" marB="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b="1" dirty="0">
                          <a:latin typeface="Arial"/>
                          <a:ea typeface="Times New Roman"/>
                          <a:cs typeface="Arial"/>
                        </a:rPr>
                        <a:t>SS-HS-5.1.2</a:t>
                      </a:r>
                      <a:endParaRPr lang="en-US" sz="1000" dirty="0">
                        <a:latin typeface="Arial"/>
                        <a:ea typeface="Times New Roman"/>
                        <a:cs typeface="Times New Roman"/>
                      </a:endParaRPr>
                    </a:p>
                    <a:p>
                      <a:pPr marL="0" marR="0">
                        <a:spcBef>
                          <a:spcPts val="0"/>
                        </a:spcBef>
                        <a:spcAft>
                          <a:spcPts val="0"/>
                        </a:spcAft>
                      </a:pPr>
                      <a:r>
                        <a:rPr lang="en-US" sz="1000" b="1" dirty="0">
                          <a:latin typeface="Arial"/>
                          <a:ea typeface="Times New Roman"/>
                          <a:cs typeface="Arial"/>
                        </a:rPr>
                        <a:t>Students will analyze how history is a series of connected events shaped by multiple cause and effect relationships, tying past to present. </a:t>
                      </a:r>
                      <a:endParaRPr lang="en-US" sz="1000" dirty="0">
                        <a:latin typeface="Arial"/>
                        <a:ea typeface="Times New Roman"/>
                        <a:cs typeface="Times New Roman"/>
                      </a:endParaRPr>
                    </a:p>
                    <a:p>
                      <a:pPr marL="0" marR="0" algn="r">
                        <a:spcBef>
                          <a:spcPts val="0"/>
                        </a:spcBef>
                        <a:spcAft>
                          <a:spcPts val="0"/>
                        </a:spcAft>
                      </a:pPr>
                      <a:r>
                        <a:rPr lang="en-US" sz="1000" b="1" dirty="0">
                          <a:latin typeface="Arial"/>
                          <a:ea typeface="Times New Roman"/>
                          <a:cs typeface="Arial"/>
                        </a:rPr>
                        <a:t>DOK 3</a:t>
                      </a:r>
                      <a:endParaRPr lang="en-US" sz="1000" dirty="0">
                        <a:latin typeface="Arial"/>
                        <a:ea typeface="Times New Roman"/>
                        <a:cs typeface="Times New Roman"/>
                      </a:endParaRPr>
                    </a:p>
                  </a:txBody>
                  <a:tcPr marL="73025" marR="73025" marT="73025" marB="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ACT Course Standards—U.S. History</a:t>
            </a:r>
            <a:endParaRPr lang="en-US" dirty="0"/>
          </a:p>
        </p:txBody>
      </p:sp>
      <p:graphicFrame>
        <p:nvGraphicFramePr>
          <p:cNvPr id="4" name="Table 3"/>
          <p:cNvGraphicFramePr>
            <a:graphicFrameLocks noGrp="1"/>
          </p:cNvGraphicFramePr>
          <p:nvPr/>
        </p:nvGraphicFramePr>
        <p:xfrm>
          <a:off x="457200" y="1447800"/>
          <a:ext cx="8337918" cy="4719320"/>
        </p:xfrm>
        <a:graphic>
          <a:graphicData uri="http://schemas.openxmlformats.org/drawingml/2006/table">
            <a:tbl>
              <a:tblPr/>
              <a:tblGrid>
                <a:gridCol w="1121345"/>
                <a:gridCol w="7216573"/>
              </a:tblGrid>
              <a:tr h="208448">
                <a:tc gridSpan="2">
                  <a:txBody>
                    <a:bodyPr/>
                    <a:lstStyle/>
                    <a:p>
                      <a:pPr marL="0" marR="0" algn="ctr">
                        <a:spcBef>
                          <a:spcPts val="100"/>
                        </a:spcBef>
                        <a:spcAft>
                          <a:spcPts val="100"/>
                        </a:spcAft>
                      </a:pPr>
                      <a:r>
                        <a:rPr lang="en-US" sz="1400" b="1" dirty="0">
                          <a:latin typeface="Arial"/>
                          <a:ea typeface="Calibri"/>
                          <a:cs typeface="Arial"/>
                        </a:rPr>
                        <a:t>ACT Course Standards—U.S. History </a:t>
                      </a:r>
                      <a:r>
                        <a:rPr lang="en-US" sz="1400" b="1" dirty="0">
                          <a:solidFill>
                            <a:srgbClr val="000000"/>
                          </a:solidFill>
                          <a:latin typeface="Arial"/>
                          <a:ea typeface="Calibri"/>
                          <a:cs typeface="Arial"/>
                        </a:rPr>
                        <a:t>A. Exploring the Skills and Strategies Underlying U.S. History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r>
              <a:tr h="208448">
                <a:tc gridSpan="2">
                  <a:txBody>
                    <a:bodyPr/>
                    <a:lstStyle/>
                    <a:p>
                      <a:pPr marL="0" marR="0" algn="ctr">
                        <a:spcBef>
                          <a:spcPts val="100"/>
                        </a:spcBef>
                        <a:spcAft>
                          <a:spcPts val="100"/>
                        </a:spcAft>
                      </a:pPr>
                      <a:r>
                        <a:rPr lang="en-US" sz="1400" b="1" dirty="0">
                          <a:solidFill>
                            <a:srgbClr val="000000"/>
                          </a:solidFill>
                          <a:latin typeface="Arial"/>
                          <a:ea typeface="Calibri"/>
                          <a:cs typeface="Arial"/>
                        </a:rPr>
                        <a:t>1. Process Skills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451637">
                <a:tc>
                  <a:txBody>
                    <a:bodyPr/>
                    <a:lstStyle/>
                    <a:p>
                      <a:pPr marL="0" marR="0" algn="ctr">
                        <a:spcBef>
                          <a:spcPts val="100"/>
                        </a:spcBef>
                        <a:spcAft>
                          <a:spcPts val="100"/>
                        </a:spcAft>
                      </a:pPr>
                      <a:r>
                        <a:rPr lang="en-US" sz="1400" dirty="0">
                          <a:solidFill>
                            <a:srgbClr val="000000"/>
                          </a:solidFill>
                          <a:latin typeface="Arial"/>
                          <a:ea typeface="Calibri"/>
                          <a:cs typeface="Arial"/>
                        </a:rPr>
                        <a:t>a.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Apply terms relevant to the content appropriately and accurately</a:t>
                      </a:r>
                      <a:endParaRPr lang="en-US" sz="1000" dirty="0">
                        <a:latin typeface="Arial"/>
                        <a:ea typeface="Times New Roman"/>
                        <a:cs typeface="Times New Roman"/>
                      </a:endParaRPr>
                    </a:p>
                    <a:p>
                      <a:pPr marL="0" marR="0">
                        <a:spcBef>
                          <a:spcPts val="100"/>
                        </a:spcBef>
                        <a:spcAft>
                          <a:spcPts val="100"/>
                        </a:spcAft>
                      </a:pPr>
                      <a:r>
                        <a:rPr lang="en-US" sz="1400" dirty="0">
                          <a:solidFill>
                            <a:srgbClr val="000000"/>
                          </a:solidFill>
                          <a:latin typeface="Arial"/>
                          <a:ea typeface="Calibri"/>
                          <a:cs typeface="Arial"/>
                        </a:rPr>
                        <a:t>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96">
                <a:tc>
                  <a:txBody>
                    <a:bodyPr/>
                    <a:lstStyle/>
                    <a:p>
                      <a:pPr marL="0" marR="0" algn="ctr">
                        <a:spcBef>
                          <a:spcPts val="100"/>
                        </a:spcBef>
                        <a:spcAft>
                          <a:spcPts val="100"/>
                        </a:spcAft>
                      </a:pPr>
                      <a:r>
                        <a:rPr lang="en-US" sz="1400" dirty="0">
                          <a:solidFill>
                            <a:srgbClr val="000000"/>
                          </a:solidFill>
                          <a:latin typeface="Arial"/>
                          <a:ea typeface="Calibri"/>
                          <a:cs typeface="Arial"/>
                        </a:rPr>
                        <a:t>b.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Identify and interpret different types of primary and secondary sources of fundamental importance and relevance to topical inquiry and understanding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96">
                <a:tc>
                  <a:txBody>
                    <a:bodyPr/>
                    <a:lstStyle/>
                    <a:p>
                      <a:pPr marL="0" marR="0" algn="ctr">
                        <a:spcBef>
                          <a:spcPts val="100"/>
                        </a:spcBef>
                        <a:spcAft>
                          <a:spcPts val="100"/>
                        </a:spcAft>
                      </a:pPr>
                      <a:r>
                        <a:rPr lang="en-US" sz="1400" dirty="0">
                          <a:solidFill>
                            <a:srgbClr val="000000"/>
                          </a:solidFill>
                          <a:latin typeface="Arial"/>
                          <a:ea typeface="Calibri"/>
                          <a:cs typeface="Arial"/>
                        </a:rPr>
                        <a:t>c.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Interpret timelines of key historical events, people, and periods; locate significant historical places and events on maps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3792">
                <a:tc>
                  <a:txBody>
                    <a:bodyPr/>
                    <a:lstStyle/>
                    <a:p>
                      <a:pPr marL="0" marR="0" algn="ctr">
                        <a:spcBef>
                          <a:spcPts val="100"/>
                        </a:spcBef>
                        <a:spcAft>
                          <a:spcPts val="100"/>
                        </a:spcAft>
                      </a:pPr>
                      <a:r>
                        <a:rPr lang="en-US" sz="1400" dirty="0">
                          <a:solidFill>
                            <a:srgbClr val="000000"/>
                          </a:solidFill>
                          <a:latin typeface="Arial"/>
                          <a:ea typeface="Calibri"/>
                          <a:cs typeface="Arial"/>
                        </a:rPr>
                        <a:t>d.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Analyze the importance of context and point of view in historical interpretation (e.g., interpret past events and issues in historical context rather than in terms of present norms and values); recognize that historians interpret the same events differently due to personal values and societal norms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96">
                <a:tc>
                  <a:txBody>
                    <a:bodyPr/>
                    <a:lstStyle/>
                    <a:p>
                      <a:pPr marL="0" marR="0" algn="ctr">
                        <a:spcBef>
                          <a:spcPts val="100"/>
                        </a:spcBef>
                        <a:spcAft>
                          <a:spcPts val="100"/>
                        </a:spcAft>
                      </a:pPr>
                      <a:r>
                        <a:rPr lang="en-US" sz="1400" dirty="0">
                          <a:solidFill>
                            <a:srgbClr val="000000"/>
                          </a:solidFill>
                          <a:latin typeface="Arial"/>
                          <a:ea typeface="Calibri"/>
                          <a:cs typeface="Arial"/>
                        </a:rPr>
                        <a:t>e.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Analyze and evaluate historical sources and interpretations (e.g., credibility, perspective, bias, and authenticity; verifiable or unverifiable; fact or interpretation)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96">
                <a:tc>
                  <a:txBody>
                    <a:bodyPr/>
                    <a:lstStyle/>
                    <a:p>
                      <a:pPr marL="0" marR="0" algn="ctr">
                        <a:spcBef>
                          <a:spcPts val="100"/>
                        </a:spcBef>
                        <a:spcAft>
                          <a:spcPts val="100"/>
                        </a:spcAft>
                      </a:pPr>
                      <a:r>
                        <a:rPr lang="en-US" sz="1400" dirty="0">
                          <a:solidFill>
                            <a:srgbClr val="000000"/>
                          </a:solidFill>
                          <a:latin typeface="Arial"/>
                          <a:ea typeface="Calibri"/>
                          <a:cs typeface="Arial"/>
                        </a:rPr>
                        <a:t>f.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Utilize research strategies, methods, and sources to obtain, organize, and interpret historical data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96">
                <a:tc>
                  <a:txBody>
                    <a:bodyPr/>
                    <a:lstStyle/>
                    <a:p>
                      <a:pPr marL="0" marR="0" algn="ctr">
                        <a:spcBef>
                          <a:spcPts val="100"/>
                        </a:spcBef>
                        <a:spcAft>
                          <a:spcPts val="100"/>
                        </a:spcAft>
                      </a:pPr>
                      <a:r>
                        <a:rPr lang="en-US" sz="1400" dirty="0">
                          <a:solidFill>
                            <a:srgbClr val="000000"/>
                          </a:solidFill>
                          <a:latin typeface="Arial"/>
                          <a:ea typeface="Calibri"/>
                          <a:cs typeface="Arial"/>
                        </a:rPr>
                        <a:t>g.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Compose arguments/position papers, and participate in debates on different interpretations of the same historical events; synthesize primary and secondary sources to justify position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96">
                <a:tc>
                  <a:txBody>
                    <a:bodyPr/>
                    <a:lstStyle/>
                    <a:p>
                      <a:pPr marL="0" marR="0" algn="ctr">
                        <a:spcBef>
                          <a:spcPts val="100"/>
                        </a:spcBef>
                        <a:spcAft>
                          <a:spcPts val="100"/>
                        </a:spcAft>
                      </a:pPr>
                      <a:r>
                        <a:rPr lang="en-US" sz="1400" dirty="0">
                          <a:solidFill>
                            <a:srgbClr val="000000"/>
                          </a:solidFill>
                          <a:latin typeface="Arial"/>
                          <a:ea typeface="Calibri"/>
                          <a:cs typeface="Arial"/>
                        </a:rPr>
                        <a:t>h.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100"/>
                        </a:spcBef>
                        <a:spcAft>
                          <a:spcPts val="100"/>
                        </a:spcAft>
                      </a:pPr>
                      <a:r>
                        <a:rPr lang="en-US" sz="1400" dirty="0">
                          <a:solidFill>
                            <a:srgbClr val="000000"/>
                          </a:solidFill>
                          <a:latin typeface="Arial"/>
                          <a:ea typeface="Calibri"/>
                          <a:cs typeface="Arial"/>
                        </a:rPr>
                        <a:t>Compose an analytical, historical essay containing a thesis, supporting evidence, and a conclusion </a:t>
                      </a:r>
                      <a:endParaRPr lang="en-US" sz="1000" dirty="0">
                        <a:latin typeface="Arial"/>
                        <a:ea typeface="Times New Roman"/>
                        <a:cs typeface="Times New Roman"/>
                      </a:endParaRPr>
                    </a:p>
                  </a:txBody>
                  <a:tcPr marL="66629" marR="666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7772400" cy="1828800"/>
          </a:xfrm>
        </p:spPr>
        <p:txBody>
          <a:bodyPr/>
          <a:lstStyle/>
          <a:p>
            <a:r>
              <a:rPr lang="en-US" dirty="0" smtClean="0"/>
              <a:t>The Standards Movement</a:t>
            </a:r>
            <a:endParaRPr lang="en-US" dirty="0"/>
          </a:p>
        </p:txBody>
      </p:sp>
      <p:sp>
        <p:nvSpPr>
          <p:cNvPr id="4" name="Text Placeholder 3"/>
          <p:cNvSpPr>
            <a:spLocks noGrp="1"/>
          </p:cNvSpPr>
          <p:nvPr>
            <p:ph type="body" idx="1"/>
          </p:nvPr>
        </p:nvSpPr>
        <p:spPr/>
        <p:txBody>
          <a:bodyPr/>
          <a:lstStyle/>
          <a:p>
            <a:r>
              <a:rPr lang="en-US" dirty="0" smtClean="0"/>
              <a:t>New Topic</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wonderful thing about standards is that there are so many of them to choose from.”</a:t>
            </a:r>
            <a:endParaRPr lang="en-US" dirty="0"/>
          </a:p>
        </p:txBody>
      </p:sp>
      <p:sp>
        <p:nvSpPr>
          <p:cNvPr id="3" name="Subtitle 2"/>
          <p:cNvSpPr>
            <a:spLocks noGrp="1"/>
          </p:cNvSpPr>
          <p:nvPr>
            <p:ph type="subTitle" idx="1"/>
          </p:nvPr>
        </p:nvSpPr>
        <p:spPr/>
        <p:txBody>
          <a:bodyPr>
            <a:normAutofit/>
          </a:bodyPr>
          <a:lstStyle/>
          <a:p>
            <a:r>
              <a:rPr lang="en-US" sz="1600" dirty="0" smtClean="0"/>
              <a:t>Grace Hopper (computer scientist)</a:t>
            </a:r>
            <a:endParaRPr lang="en-US"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407</TotalTime>
  <Words>2299</Words>
  <Application>Microsoft Office PowerPoint</Application>
  <PresentationFormat>On-screen Show (4:3)</PresentationFormat>
  <Paragraphs>274</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Standards for Teaching Social Studies</vt:lpstr>
      <vt:lpstr>REVIEW</vt:lpstr>
      <vt:lpstr>Review – 1st &amp; 2nd class meeting</vt:lpstr>
      <vt:lpstr>Review – 2nd class meeting</vt:lpstr>
      <vt:lpstr>Review – 3rd Class meeting</vt:lpstr>
      <vt:lpstr>KY Core Content - High School Social Studies SKILLS</vt:lpstr>
      <vt:lpstr>ACT Course Standards—U.S. History</vt:lpstr>
      <vt:lpstr>The Standards Movement</vt:lpstr>
      <vt:lpstr>The wonderful thing about standards is that there are so many of them to choose from.”</vt:lpstr>
      <vt:lpstr>Defining the concept: Standard</vt:lpstr>
      <vt:lpstr>Slide 11</vt:lpstr>
      <vt:lpstr>Preview Activity:</vt:lpstr>
      <vt:lpstr>Local Standards</vt:lpstr>
      <vt:lpstr>State Standards</vt:lpstr>
      <vt:lpstr>National Standards</vt:lpstr>
      <vt:lpstr>More National Standards</vt:lpstr>
      <vt:lpstr>History of Standards</vt:lpstr>
      <vt:lpstr>Types of standards:</vt:lpstr>
      <vt:lpstr>Reading &amp; Writing Skills in Social Studies: Common Core Standards</vt:lpstr>
      <vt:lpstr>Common Core State Standards</vt:lpstr>
      <vt:lpstr>Slide 21</vt:lpstr>
      <vt:lpstr> </vt:lpstr>
      <vt:lpstr>Same question in another context</vt:lpstr>
      <vt:lpstr>Reading</vt:lpstr>
      <vt:lpstr>Slide 25</vt:lpstr>
      <vt:lpstr>Reading - Skills</vt:lpstr>
      <vt:lpstr>ACTIVITY:</vt:lpstr>
      <vt:lpstr>Writing</vt:lpstr>
      <vt:lpstr>Writing - Skills</vt:lpstr>
      <vt:lpstr>Slide 30</vt:lpstr>
      <vt:lpstr>Slide 31</vt:lpstr>
      <vt:lpstr>Slide 32</vt:lpstr>
      <vt:lpstr>ACTIVITY: Compare the ACT Skills  TO Reading /Writing Standards for Literacy in History/Social Studies </vt:lpstr>
      <vt:lpstr>ACTIVITY: Compare the ACT Skills  TO Reading /Writing Standards for Literacy in History/Social Studies </vt:lpstr>
      <vt:lpstr>Modeling Instruction</vt:lpstr>
      <vt:lpstr>Reading Assignment for next week:</vt:lpstr>
      <vt:lpstr>Activity assignment for next week:</vt:lpstr>
    </vt:vector>
  </TitlesOfParts>
  <Company>Eastern Kentucky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for Teaching Social Studies</dc:title>
  <dc:creator>Cynthia Resor</dc:creator>
  <cp:lastModifiedBy>Cynthia Resor</cp:lastModifiedBy>
  <cp:revision>38</cp:revision>
  <dcterms:created xsi:type="dcterms:W3CDTF">2011-09-26T17:03:38Z</dcterms:created>
  <dcterms:modified xsi:type="dcterms:W3CDTF">2011-09-28T22:40:26Z</dcterms:modified>
</cp:coreProperties>
</file>